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gl7dbwocCiuKBFwNAqHXHG4+nE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2bdcf9d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2bdcf9d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2bdcf9d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2bdcf9d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2bdcf9d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2bdcf9d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2bdcf9d7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2bdcf9d7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2bdcf9d7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2bdcf9d7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2bdcf9d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2bdcf9d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2bdcf9d7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2bdcf9d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2bdcf9d7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2bdcf9d7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2bdcf9d7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62bdcf9d7c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2bdcf9d7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2bdcf9d7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bdcf9d7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2bdcf9d7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2bdcf9d7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262bdcf9d7c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2bdcf9d7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2bdcf9d7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2bdcf9d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62bdcf9d7c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2bdcf9d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2bdcf9d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2bdcf9d7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2bdcf9d7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389575"/>
            <a:ext cx="3912900" cy="4221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200"/>
              <a:buNone/>
            </a:pPr>
            <a:r>
              <a:rPr lang="id" sz="3200"/>
              <a:t>Delivery Duration Prediction at Doordash</a:t>
            </a:r>
            <a:endParaRPr sz="3200"/>
          </a:p>
          <a:p>
            <a:pPr indent="0" lvl="0" marL="0" rtl="0" algn="ctr">
              <a:lnSpc>
                <a:spcPct val="100000"/>
              </a:lnSpc>
              <a:spcBef>
                <a:spcPts val="0"/>
              </a:spcBef>
              <a:spcAft>
                <a:spcPts val="0"/>
              </a:spcAft>
              <a:buSzPts val="5200"/>
              <a:buNone/>
            </a:pPr>
            <a:r>
              <a:t/>
            </a:r>
            <a:endParaRPr sz="3000"/>
          </a:p>
          <a:p>
            <a:pPr indent="0" lvl="0" marL="0" rtl="0" algn="ctr">
              <a:lnSpc>
                <a:spcPct val="100000"/>
              </a:lnSpc>
              <a:spcBef>
                <a:spcPts val="0"/>
              </a:spcBef>
              <a:spcAft>
                <a:spcPts val="0"/>
              </a:spcAft>
              <a:buSzPts val="5200"/>
              <a:buNone/>
            </a:pPr>
            <a:r>
              <a:rPr lang="id" sz="1200"/>
              <a:t>Final Project : Trisno Dwi Rahmanto</a:t>
            </a:r>
            <a:endParaRPr sz="1200"/>
          </a:p>
        </p:txBody>
      </p:sp>
      <p:sp>
        <p:nvSpPr>
          <p:cNvPr id="55" name="Google Shape;55;p1"/>
          <p:cNvSpPr txBox="1"/>
          <p:nvPr>
            <p:ph idx="1" type="subTitle"/>
          </p:nvPr>
        </p:nvSpPr>
        <p:spPr>
          <a:xfrm>
            <a:off x="4655675" y="575200"/>
            <a:ext cx="4176600" cy="3969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56" name="Google Shape;56;p1"/>
          <p:cNvPicPr preferRelativeResize="0"/>
          <p:nvPr/>
        </p:nvPicPr>
        <p:blipFill rotWithShape="1">
          <a:blip r:embed="rId3">
            <a:alphaModFix/>
          </a:blip>
          <a:srcRect b="0" l="0" r="0" t="0"/>
          <a:stretch/>
        </p:blipFill>
        <p:spPr>
          <a:xfrm>
            <a:off x="4655675" y="0"/>
            <a:ext cx="4488325"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2bdcf9d7c_0_36"/>
          <p:cNvSpPr txBox="1"/>
          <p:nvPr>
            <p:ph type="title"/>
          </p:nvPr>
        </p:nvSpPr>
        <p:spPr>
          <a:xfrm>
            <a:off x="311700" y="445025"/>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id" sz="2020"/>
              <a:t>Data Analysis</a:t>
            </a:r>
            <a:endParaRPr sz="2020"/>
          </a:p>
        </p:txBody>
      </p:sp>
      <p:sp>
        <p:nvSpPr>
          <p:cNvPr id="129" name="Google Shape;129;g262bdcf9d7c_0_36"/>
          <p:cNvSpPr txBox="1"/>
          <p:nvPr>
            <p:ph idx="1" type="body"/>
          </p:nvPr>
        </p:nvSpPr>
        <p:spPr>
          <a:xfrm>
            <a:off x="311700" y="910525"/>
            <a:ext cx="8520600" cy="365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sz="1400">
                <a:solidFill>
                  <a:schemeClr val="dk1"/>
                </a:solidFill>
              </a:rPr>
              <a:t>Market Segment</a:t>
            </a:r>
            <a:endParaRPr/>
          </a:p>
        </p:txBody>
      </p:sp>
      <p:pic>
        <p:nvPicPr>
          <p:cNvPr id="130" name="Google Shape;130;g262bdcf9d7c_0_36"/>
          <p:cNvPicPr preferRelativeResize="0"/>
          <p:nvPr/>
        </p:nvPicPr>
        <p:blipFill>
          <a:blip r:embed="rId3">
            <a:alphaModFix/>
          </a:blip>
          <a:stretch>
            <a:fillRect/>
          </a:stretch>
        </p:blipFill>
        <p:spPr>
          <a:xfrm>
            <a:off x="347300" y="1404875"/>
            <a:ext cx="5631675" cy="3075576"/>
          </a:xfrm>
          <a:prstGeom prst="rect">
            <a:avLst/>
          </a:prstGeom>
          <a:noFill/>
          <a:ln>
            <a:noFill/>
          </a:ln>
        </p:spPr>
      </p:pic>
      <p:sp>
        <p:nvSpPr>
          <p:cNvPr id="131" name="Google Shape;131;g262bdcf9d7c_0_36"/>
          <p:cNvSpPr/>
          <p:nvPr/>
        </p:nvSpPr>
        <p:spPr>
          <a:xfrm>
            <a:off x="5978975" y="964400"/>
            <a:ext cx="2808300" cy="358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chemeClr val="dk1"/>
                </a:solidFill>
              </a:rPr>
              <a:t>A city/region in which DoorDash operates. Market_id 2 is most orders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62bdcf9d7c_0_43"/>
          <p:cNvSpPr txBox="1"/>
          <p:nvPr>
            <p:ph type="title"/>
          </p:nvPr>
        </p:nvSpPr>
        <p:spPr>
          <a:xfrm>
            <a:off x="311700" y="445025"/>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id" sz="2020"/>
              <a:t>Data Analysis</a:t>
            </a:r>
            <a:endParaRPr sz="2020"/>
          </a:p>
        </p:txBody>
      </p:sp>
      <p:sp>
        <p:nvSpPr>
          <p:cNvPr id="137" name="Google Shape;137;g262bdcf9d7c_0_43"/>
          <p:cNvSpPr txBox="1"/>
          <p:nvPr>
            <p:ph idx="1" type="body"/>
          </p:nvPr>
        </p:nvSpPr>
        <p:spPr>
          <a:xfrm>
            <a:off x="311700" y="910525"/>
            <a:ext cx="8520600" cy="365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sz="1400">
                <a:solidFill>
                  <a:schemeClr val="dk1"/>
                </a:solidFill>
              </a:rPr>
              <a:t>Top Category with more order</a:t>
            </a:r>
            <a:endParaRPr/>
          </a:p>
        </p:txBody>
      </p:sp>
      <p:sp>
        <p:nvSpPr>
          <p:cNvPr id="138" name="Google Shape;138;g262bdcf9d7c_0_43"/>
          <p:cNvSpPr/>
          <p:nvPr/>
        </p:nvSpPr>
        <p:spPr>
          <a:xfrm>
            <a:off x="5978975" y="964400"/>
            <a:ext cx="2808300" cy="358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chemeClr val="dk1"/>
                </a:solidFill>
              </a:rPr>
              <a:t>American is the category with most order</a:t>
            </a:r>
            <a:endParaRPr>
              <a:solidFill>
                <a:schemeClr val="dk1"/>
              </a:solidFill>
            </a:endParaRPr>
          </a:p>
        </p:txBody>
      </p:sp>
      <p:pic>
        <p:nvPicPr>
          <p:cNvPr id="139" name="Google Shape;139;g262bdcf9d7c_0_43"/>
          <p:cNvPicPr preferRelativeResize="0"/>
          <p:nvPr/>
        </p:nvPicPr>
        <p:blipFill>
          <a:blip r:embed="rId3">
            <a:alphaModFix/>
          </a:blip>
          <a:stretch>
            <a:fillRect/>
          </a:stretch>
        </p:blipFill>
        <p:spPr>
          <a:xfrm>
            <a:off x="311700" y="1305700"/>
            <a:ext cx="5667275" cy="323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2bdcf9d7c_0_51"/>
          <p:cNvSpPr txBox="1"/>
          <p:nvPr>
            <p:ph type="title"/>
          </p:nvPr>
        </p:nvSpPr>
        <p:spPr>
          <a:xfrm>
            <a:off x="311700" y="445025"/>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id" sz="2020"/>
              <a:t>Data Analysis</a:t>
            </a:r>
            <a:endParaRPr sz="2020"/>
          </a:p>
        </p:txBody>
      </p:sp>
      <p:sp>
        <p:nvSpPr>
          <p:cNvPr id="145" name="Google Shape;145;g262bdcf9d7c_0_51"/>
          <p:cNvSpPr txBox="1"/>
          <p:nvPr>
            <p:ph idx="1" type="body"/>
          </p:nvPr>
        </p:nvSpPr>
        <p:spPr>
          <a:xfrm>
            <a:off x="311700" y="910525"/>
            <a:ext cx="8520600" cy="365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sz="1400">
                <a:solidFill>
                  <a:schemeClr val="dk1"/>
                </a:solidFill>
              </a:rPr>
              <a:t>Top Category with the longest delivery time</a:t>
            </a:r>
            <a:endParaRPr/>
          </a:p>
        </p:txBody>
      </p:sp>
      <p:sp>
        <p:nvSpPr>
          <p:cNvPr id="146" name="Google Shape;146;g262bdcf9d7c_0_51"/>
          <p:cNvSpPr/>
          <p:nvPr/>
        </p:nvSpPr>
        <p:spPr>
          <a:xfrm>
            <a:off x="5978975" y="964400"/>
            <a:ext cx="2808300" cy="358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chemeClr val="dk1"/>
                </a:solidFill>
              </a:rPr>
              <a:t>Caribbean is the category with longer delivery time on average</a:t>
            </a:r>
            <a:endParaRPr>
              <a:solidFill>
                <a:schemeClr val="dk1"/>
              </a:solidFill>
            </a:endParaRPr>
          </a:p>
        </p:txBody>
      </p:sp>
      <p:pic>
        <p:nvPicPr>
          <p:cNvPr id="147" name="Google Shape;147;g262bdcf9d7c_0_51"/>
          <p:cNvPicPr preferRelativeResize="0"/>
          <p:nvPr/>
        </p:nvPicPr>
        <p:blipFill>
          <a:blip r:embed="rId3">
            <a:alphaModFix/>
          </a:blip>
          <a:stretch>
            <a:fillRect/>
          </a:stretch>
        </p:blipFill>
        <p:spPr>
          <a:xfrm>
            <a:off x="311700" y="1275775"/>
            <a:ext cx="5667275" cy="3269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62bdcf9d7c_0_59"/>
          <p:cNvSpPr txBox="1"/>
          <p:nvPr>
            <p:ph type="title"/>
          </p:nvPr>
        </p:nvSpPr>
        <p:spPr>
          <a:xfrm>
            <a:off x="311700" y="445025"/>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id" sz="2020"/>
              <a:t>Data Analysis</a:t>
            </a:r>
            <a:endParaRPr sz="2020"/>
          </a:p>
        </p:txBody>
      </p:sp>
      <p:sp>
        <p:nvSpPr>
          <p:cNvPr id="153" name="Google Shape;153;g262bdcf9d7c_0_59"/>
          <p:cNvSpPr txBox="1"/>
          <p:nvPr>
            <p:ph idx="1" type="body"/>
          </p:nvPr>
        </p:nvSpPr>
        <p:spPr>
          <a:xfrm>
            <a:off x="311700" y="910525"/>
            <a:ext cx="8520600" cy="365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sz="1400">
                <a:solidFill>
                  <a:schemeClr val="dk1"/>
                </a:solidFill>
              </a:rPr>
              <a:t>Top Category with the shortest delivery time</a:t>
            </a:r>
            <a:endParaRPr/>
          </a:p>
        </p:txBody>
      </p:sp>
      <p:sp>
        <p:nvSpPr>
          <p:cNvPr id="154" name="Google Shape;154;g262bdcf9d7c_0_59"/>
          <p:cNvSpPr/>
          <p:nvPr/>
        </p:nvSpPr>
        <p:spPr>
          <a:xfrm>
            <a:off x="5978975" y="964400"/>
            <a:ext cx="2808300" cy="358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chemeClr val="dk1"/>
                </a:solidFill>
              </a:rPr>
              <a:t>Chocolate is the category with shortest delivery time on average</a:t>
            </a:r>
            <a:endParaRPr>
              <a:solidFill>
                <a:schemeClr val="dk1"/>
              </a:solidFill>
            </a:endParaRPr>
          </a:p>
        </p:txBody>
      </p:sp>
      <p:pic>
        <p:nvPicPr>
          <p:cNvPr id="155" name="Google Shape;155;g262bdcf9d7c_0_59"/>
          <p:cNvPicPr preferRelativeResize="0"/>
          <p:nvPr/>
        </p:nvPicPr>
        <p:blipFill>
          <a:blip r:embed="rId3">
            <a:alphaModFix/>
          </a:blip>
          <a:stretch>
            <a:fillRect/>
          </a:stretch>
        </p:blipFill>
        <p:spPr>
          <a:xfrm>
            <a:off x="311700" y="1251825"/>
            <a:ext cx="5667275" cy="329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62bdcf9d7c_0_67"/>
          <p:cNvSpPr txBox="1"/>
          <p:nvPr>
            <p:ph type="title"/>
          </p:nvPr>
        </p:nvSpPr>
        <p:spPr>
          <a:xfrm>
            <a:off x="311700" y="445025"/>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id" sz="2020"/>
              <a:t>Data Analysis</a:t>
            </a:r>
            <a:endParaRPr sz="2020"/>
          </a:p>
        </p:txBody>
      </p:sp>
      <p:sp>
        <p:nvSpPr>
          <p:cNvPr id="161" name="Google Shape;161;g262bdcf9d7c_0_67"/>
          <p:cNvSpPr txBox="1"/>
          <p:nvPr>
            <p:ph idx="1" type="body"/>
          </p:nvPr>
        </p:nvSpPr>
        <p:spPr>
          <a:xfrm>
            <a:off x="311700" y="910525"/>
            <a:ext cx="8520600" cy="365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sz="1400">
                <a:solidFill>
                  <a:schemeClr val="dk1"/>
                </a:solidFill>
              </a:rPr>
              <a:t>Order protocol with the longest delivery time</a:t>
            </a:r>
            <a:endParaRPr/>
          </a:p>
        </p:txBody>
      </p:sp>
      <p:sp>
        <p:nvSpPr>
          <p:cNvPr id="162" name="Google Shape;162;g262bdcf9d7c_0_67"/>
          <p:cNvSpPr/>
          <p:nvPr/>
        </p:nvSpPr>
        <p:spPr>
          <a:xfrm>
            <a:off x="5978975" y="964400"/>
            <a:ext cx="2808300" cy="358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chemeClr val="dk1"/>
                </a:solidFill>
              </a:rPr>
              <a:t>Protocol order 6 is the protocol with longer delivery time on average</a:t>
            </a:r>
            <a:endParaRPr>
              <a:solidFill>
                <a:schemeClr val="dk1"/>
              </a:solidFill>
            </a:endParaRPr>
          </a:p>
        </p:txBody>
      </p:sp>
      <p:pic>
        <p:nvPicPr>
          <p:cNvPr id="163" name="Google Shape;163;g262bdcf9d7c_0_67"/>
          <p:cNvPicPr preferRelativeResize="0"/>
          <p:nvPr/>
        </p:nvPicPr>
        <p:blipFill>
          <a:blip r:embed="rId3">
            <a:alphaModFix/>
          </a:blip>
          <a:stretch>
            <a:fillRect/>
          </a:stretch>
        </p:blipFill>
        <p:spPr>
          <a:xfrm>
            <a:off x="311700" y="1251825"/>
            <a:ext cx="5667275" cy="329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62bdcf9d7c_0_75"/>
          <p:cNvSpPr txBox="1"/>
          <p:nvPr>
            <p:ph type="title"/>
          </p:nvPr>
        </p:nvSpPr>
        <p:spPr>
          <a:xfrm>
            <a:off x="311700" y="445025"/>
            <a:ext cx="8520600" cy="39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id" sz="2020"/>
              <a:t>Data Analysis</a:t>
            </a:r>
            <a:endParaRPr sz="2020"/>
          </a:p>
        </p:txBody>
      </p:sp>
      <p:sp>
        <p:nvSpPr>
          <p:cNvPr id="169" name="Google Shape;169;g262bdcf9d7c_0_75"/>
          <p:cNvSpPr txBox="1"/>
          <p:nvPr>
            <p:ph idx="1" type="body"/>
          </p:nvPr>
        </p:nvSpPr>
        <p:spPr>
          <a:xfrm>
            <a:off x="311700" y="910525"/>
            <a:ext cx="8520600" cy="3658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sz="1400">
                <a:solidFill>
                  <a:schemeClr val="dk1"/>
                </a:solidFill>
              </a:rPr>
              <a:t>Mean delivery time per hour of the day</a:t>
            </a:r>
            <a:endParaRPr/>
          </a:p>
        </p:txBody>
      </p:sp>
      <p:sp>
        <p:nvSpPr>
          <p:cNvPr id="170" name="Google Shape;170;g262bdcf9d7c_0_75"/>
          <p:cNvSpPr/>
          <p:nvPr/>
        </p:nvSpPr>
        <p:spPr>
          <a:xfrm>
            <a:off x="5978975" y="964400"/>
            <a:ext cx="2808300" cy="35808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solidFill>
                  <a:schemeClr val="dk1"/>
                </a:solidFill>
              </a:rPr>
              <a:t>02:00 PM is the hour that’s the delivery time on average is longer</a:t>
            </a:r>
            <a:endParaRPr>
              <a:solidFill>
                <a:schemeClr val="dk1"/>
              </a:solidFill>
            </a:endParaRPr>
          </a:p>
        </p:txBody>
      </p:sp>
      <p:pic>
        <p:nvPicPr>
          <p:cNvPr id="171" name="Google Shape;171;g262bdcf9d7c_0_75"/>
          <p:cNvPicPr preferRelativeResize="0"/>
          <p:nvPr/>
        </p:nvPicPr>
        <p:blipFill>
          <a:blip r:embed="rId3">
            <a:alphaModFix/>
          </a:blip>
          <a:stretch>
            <a:fillRect/>
          </a:stretch>
        </p:blipFill>
        <p:spPr>
          <a:xfrm>
            <a:off x="311700" y="1251825"/>
            <a:ext cx="5667275" cy="3293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62bdcf9d7c_0_83"/>
          <p:cNvSpPr txBox="1"/>
          <p:nvPr>
            <p:ph type="title"/>
          </p:nvPr>
        </p:nvSpPr>
        <p:spPr>
          <a:xfrm>
            <a:off x="311700" y="445025"/>
            <a:ext cx="8520600" cy="4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800"/>
              <a:t>Features Selection and Engineering</a:t>
            </a:r>
            <a:endParaRPr sz="1800"/>
          </a:p>
        </p:txBody>
      </p:sp>
      <p:sp>
        <p:nvSpPr>
          <p:cNvPr id="177" name="Google Shape;177;g262bdcf9d7c_0_83"/>
          <p:cNvSpPr/>
          <p:nvPr/>
        </p:nvSpPr>
        <p:spPr>
          <a:xfrm>
            <a:off x="452275" y="1215900"/>
            <a:ext cx="6957900" cy="922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id">
                <a:solidFill>
                  <a:schemeClr val="dk1"/>
                </a:solidFill>
              </a:rPr>
              <a:t>Some features that already covered by other features will be </a:t>
            </a:r>
            <a:r>
              <a:rPr lang="id">
                <a:solidFill>
                  <a:schemeClr val="dk1"/>
                </a:solidFill>
              </a:rPr>
              <a:t>dropped</a:t>
            </a:r>
            <a:endParaRPr>
              <a:solidFill>
                <a:schemeClr val="dk1"/>
              </a:solidFill>
            </a:endParaRPr>
          </a:p>
          <a:p>
            <a:pPr indent="-317500" lvl="0" marL="457200" rtl="0" algn="l">
              <a:spcBef>
                <a:spcPts val="0"/>
              </a:spcBef>
              <a:spcAft>
                <a:spcPts val="0"/>
              </a:spcAft>
              <a:buClr>
                <a:schemeClr val="dk1"/>
              </a:buClr>
              <a:buSzPts val="1400"/>
              <a:buChar char="●"/>
            </a:pPr>
            <a:r>
              <a:rPr lang="id">
                <a:solidFill>
                  <a:schemeClr val="dk1"/>
                </a:solidFill>
              </a:rPr>
              <a:t>Categorical features transformed with Label Encoding                     </a:t>
            </a:r>
            <a:endParaRPr>
              <a:solidFill>
                <a:schemeClr val="dk1"/>
              </a:solidFill>
            </a:endParaRPr>
          </a:p>
        </p:txBody>
      </p:sp>
      <p:sp>
        <p:nvSpPr>
          <p:cNvPr id="178" name="Google Shape;178;g262bdcf9d7c_0_83"/>
          <p:cNvSpPr/>
          <p:nvPr/>
        </p:nvSpPr>
        <p:spPr>
          <a:xfrm>
            <a:off x="452275" y="2571750"/>
            <a:ext cx="6957900" cy="1377300"/>
          </a:xfrm>
          <a:prstGeom prst="roundRect">
            <a:avLst>
              <a:gd fmla="val 16667" name="adj"/>
            </a:avLst>
          </a:prstGeom>
          <a:gradFill>
            <a:gsLst>
              <a:gs pos="0">
                <a:srgbClr val="515151"/>
              </a:gs>
              <a:gs pos="100000">
                <a:srgbClr val="101010"/>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179" name="Google Shape;179;g262bdcf9d7c_0_83"/>
          <p:cNvSpPr txBox="1"/>
          <p:nvPr/>
        </p:nvSpPr>
        <p:spPr>
          <a:xfrm>
            <a:off x="1003150" y="2850550"/>
            <a:ext cx="15987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From</a:t>
            </a:r>
            <a:endParaRPr sz="1800">
              <a:solidFill>
                <a:schemeClr val="lt2"/>
              </a:solidFill>
            </a:endParaRPr>
          </a:p>
          <a:p>
            <a:pPr indent="0" lvl="0" marL="0" rtl="0" algn="l">
              <a:spcBef>
                <a:spcPts val="0"/>
              </a:spcBef>
              <a:spcAft>
                <a:spcPts val="0"/>
              </a:spcAft>
              <a:buNone/>
            </a:pPr>
            <a:r>
              <a:rPr lang="id" sz="1800">
                <a:solidFill>
                  <a:srgbClr val="00FFFF"/>
                </a:solidFill>
              </a:rPr>
              <a:t>16 Features</a:t>
            </a:r>
            <a:endParaRPr sz="1800">
              <a:solidFill>
                <a:srgbClr val="00FFFF"/>
              </a:solidFill>
            </a:endParaRPr>
          </a:p>
        </p:txBody>
      </p:sp>
      <p:sp>
        <p:nvSpPr>
          <p:cNvPr id="180" name="Google Shape;180;g262bdcf9d7c_0_83"/>
          <p:cNvSpPr/>
          <p:nvPr/>
        </p:nvSpPr>
        <p:spPr>
          <a:xfrm>
            <a:off x="3140775" y="2994250"/>
            <a:ext cx="1113600" cy="413100"/>
          </a:xfrm>
          <a:prstGeom prst="rightArrow">
            <a:avLst>
              <a:gd fmla="val 50000" name="adj1"/>
              <a:gd fmla="val 50000" name="adj2"/>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g262bdcf9d7c_0_83"/>
          <p:cNvSpPr txBox="1"/>
          <p:nvPr/>
        </p:nvSpPr>
        <p:spPr>
          <a:xfrm>
            <a:off x="4727525" y="2850550"/>
            <a:ext cx="2347200" cy="7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After Encoding</a:t>
            </a:r>
            <a:endParaRPr sz="1800">
              <a:solidFill>
                <a:schemeClr val="lt2"/>
              </a:solidFill>
            </a:endParaRPr>
          </a:p>
          <a:p>
            <a:pPr indent="0" lvl="0" marL="0" rtl="0" algn="l">
              <a:spcBef>
                <a:spcPts val="0"/>
              </a:spcBef>
              <a:spcAft>
                <a:spcPts val="0"/>
              </a:spcAft>
              <a:buNone/>
            </a:pPr>
            <a:r>
              <a:rPr lang="id" sz="1800">
                <a:solidFill>
                  <a:srgbClr val="00FFFF"/>
                </a:solidFill>
              </a:rPr>
              <a:t>98 Features</a:t>
            </a:r>
            <a:endParaRPr sz="1800">
              <a:solidFill>
                <a:srgbClr val="00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62bdcf9d7c_0_98"/>
          <p:cNvSpPr txBox="1"/>
          <p:nvPr>
            <p:ph type="title"/>
          </p:nvPr>
        </p:nvSpPr>
        <p:spPr>
          <a:xfrm>
            <a:off x="311700" y="445025"/>
            <a:ext cx="8520600" cy="4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800"/>
              <a:t>Analisys Multicollinearity</a:t>
            </a:r>
            <a:endParaRPr sz="1800"/>
          </a:p>
        </p:txBody>
      </p:sp>
      <p:sp>
        <p:nvSpPr>
          <p:cNvPr id="187" name="Google Shape;187;g262bdcf9d7c_0_98"/>
          <p:cNvSpPr/>
          <p:nvPr/>
        </p:nvSpPr>
        <p:spPr>
          <a:xfrm>
            <a:off x="452275" y="1215900"/>
            <a:ext cx="8083500" cy="922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id">
                <a:solidFill>
                  <a:schemeClr val="dk1"/>
                </a:solidFill>
              </a:rPr>
              <a:t>Some features with high </a:t>
            </a:r>
            <a:r>
              <a:rPr lang="id">
                <a:solidFill>
                  <a:schemeClr val="dk1"/>
                </a:solidFill>
              </a:rPr>
              <a:t>correlation</a:t>
            </a:r>
            <a:r>
              <a:rPr lang="id">
                <a:solidFill>
                  <a:schemeClr val="dk1"/>
                </a:solidFill>
              </a:rPr>
              <a:t> will be dropped              </a:t>
            </a:r>
            <a:endParaRPr>
              <a:solidFill>
                <a:schemeClr val="dk1"/>
              </a:solidFill>
            </a:endParaRPr>
          </a:p>
        </p:txBody>
      </p:sp>
      <p:sp>
        <p:nvSpPr>
          <p:cNvPr id="188" name="Google Shape;188;g262bdcf9d7c_0_98"/>
          <p:cNvSpPr/>
          <p:nvPr/>
        </p:nvSpPr>
        <p:spPr>
          <a:xfrm>
            <a:off x="452275" y="2317650"/>
            <a:ext cx="3963900" cy="2383200"/>
          </a:xfrm>
          <a:prstGeom prst="roundRect">
            <a:avLst>
              <a:gd fmla="val 16667" name="adj"/>
            </a:avLst>
          </a:prstGeom>
          <a:gradFill>
            <a:gsLst>
              <a:gs pos="0">
                <a:srgbClr val="515151"/>
              </a:gs>
              <a:gs pos="100000">
                <a:srgbClr val="101010"/>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pic>
        <p:nvPicPr>
          <p:cNvPr id="189" name="Google Shape;189;g262bdcf9d7c_0_98"/>
          <p:cNvPicPr preferRelativeResize="0"/>
          <p:nvPr/>
        </p:nvPicPr>
        <p:blipFill>
          <a:blip r:embed="rId3">
            <a:alphaModFix/>
          </a:blip>
          <a:stretch>
            <a:fillRect/>
          </a:stretch>
        </p:blipFill>
        <p:spPr>
          <a:xfrm>
            <a:off x="797300" y="2571750"/>
            <a:ext cx="3286125" cy="1711875"/>
          </a:xfrm>
          <a:prstGeom prst="rect">
            <a:avLst/>
          </a:prstGeom>
          <a:noFill/>
          <a:ln>
            <a:noFill/>
          </a:ln>
        </p:spPr>
      </p:pic>
      <p:sp>
        <p:nvSpPr>
          <p:cNvPr id="190" name="Google Shape;190;g262bdcf9d7c_0_98"/>
          <p:cNvSpPr/>
          <p:nvPr/>
        </p:nvSpPr>
        <p:spPr>
          <a:xfrm>
            <a:off x="4572000" y="2317650"/>
            <a:ext cx="3963900" cy="23832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There is no high correlation between features</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262bdcf9d7c_0_109"/>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196" name="Google Shape;196;g262bdcf9d7c_0_109"/>
          <p:cNvSpPr txBox="1"/>
          <p:nvPr>
            <p:ph type="title"/>
          </p:nvPr>
        </p:nvSpPr>
        <p:spPr>
          <a:xfrm>
            <a:off x="311700" y="445025"/>
            <a:ext cx="8493600" cy="4279800"/>
          </a:xfrm>
          <a:prstGeom prst="rect">
            <a:avLst/>
          </a:prstGeom>
          <a:noFill/>
          <a:ln>
            <a:noFill/>
          </a:ln>
        </p:spPr>
        <p:txBody>
          <a:bodyPr anchorCtr="0" anchor="ctr" bIns="91425" lIns="91425" spcFirstLastPara="1" rIns="91425" wrap="square" tIns="91425">
            <a:normAutofit/>
          </a:bodyPr>
          <a:lstStyle/>
          <a:p>
            <a:pPr indent="0" lvl="0" marL="457200" rtl="0" algn="ctr">
              <a:lnSpc>
                <a:spcPct val="100000"/>
              </a:lnSpc>
              <a:spcBef>
                <a:spcPts val="0"/>
              </a:spcBef>
              <a:spcAft>
                <a:spcPts val="0"/>
              </a:spcAft>
              <a:buSzPts val="2800"/>
              <a:buNone/>
            </a:pPr>
            <a:r>
              <a:rPr lang="id"/>
              <a:t>3</a:t>
            </a:r>
            <a:r>
              <a:rPr lang="id"/>
              <a:t>. Modelling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62bdcf9d7c_0_114"/>
          <p:cNvSpPr txBox="1"/>
          <p:nvPr>
            <p:ph type="title"/>
          </p:nvPr>
        </p:nvSpPr>
        <p:spPr>
          <a:xfrm>
            <a:off x="311700" y="445025"/>
            <a:ext cx="8520600" cy="4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800"/>
              <a:t>Model Evaluation</a:t>
            </a:r>
            <a:endParaRPr sz="1800"/>
          </a:p>
        </p:txBody>
      </p:sp>
      <p:sp>
        <p:nvSpPr>
          <p:cNvPr id="202" name="Google Shape;202;g262bdcf9d7c_0_114"/>
          <p:cNvSpPr/>
          <p:nvPr/>
        </p:nvSpPr>
        <p:spPr>
          <a:xfrm>
            <a:off x="452275" y="928325"/>
            <a:ext cx="8083500" cy="164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id" sz="1300">
                <a:solidFill>
                  <a:schemeClr val="dk1"/>
                </a:solidFill>
              </a:rPr>
              <a:t>We use evaluation metrics Rood Mean Squared Error to measure accuracy of the model’s prediction</a:t>
            </a:r>
            <a:endParaRPr sz="1300">
              <a:solidFill>
                <a:schemeClr val="dk1"/>
              </a:solidFill>
            </a:endParaRPr>
          </a:p>
          <a:p>
            <a:pPr indent="-317500" lvl="0" marL="457200" rtl="0" algn="l">
              <a:spcBef>
                <a:spcPts val="0"/>
              </a:spcBef>
              <a:spcAft>
                <a:spcPts val="0"/>
              </a:spcAft>
              <a:buClr>
                <a:schemeClr val="dk1"/>
              </a:buClr>
              <a:buSzPts val="1400"/>
              <a:buChar char="●"/>
            </a:pPr>
            <a:r>
              <a:rPr lang="id">
                <a:solidFill>
                  <a:schemeClr val="dk1"/>
                </a:solidFill>
              </a:rPr>
              <a:t>The model we use is : </a:t>
            </a:r>
            <a:endParaRPr>
              <a:solidFill>
                <a:schemeClr val="dk1"/>
              </a:solidFill>
            </a:endParaRPr>
          </a:p>
          <a:p>
            <a:pPr indent="0" lvl="0" marL="457200" rtl="0" algn="l">
              <a:spcBef>
                <a:spcPts val="0"/>
              </a:spcBef>
              <a:spcAft>
                <a:spcPts val="0"/>
              </a:spcAft>
              <a:buNone/>
            </a:pPr>
            <a:r>
              <a:rPr lang="id">
                <a:solidFill>
                  <a:schemeClr val="dk1"/>
                </a:solidFill>
              </a:rPr>
              <a:t>Random Forest Regressor</a:t>
            </a:r>
            <a:endParaRPr>
              <a:solidFill>
                <a:schemeClr val="dk1"/>
              </a:solidFill>
            </a:endParaRPr>
          </a:p>
          <a:p>
            <a:pPr indent="0" lvl="0" marL="457200" rtl="0" algn="l">
              <a:spcBef>
                <a:spcPts val="0"/>
              </a:spcBef>
              <a:spcAft>
                <a:spcPts val="0"/>
              </a:spcAft>
              <a:buNone/>
            </a:pPr>
            <a:r>
              <a:rPr lang="id">
                <a:solidFill>
                  <a:schemeClr val="dk1"/>
                </a:solidFill>
              </a:rPr>
              <a:t>Random Forest Regressor with Randomized SearchCV</a:t>
            </a:r>
            <a:endParaRPr>
              <a:solidFill>
                <a:schemeClr val="dk1"/>
              </a:solidFill>
            </a:endParaRPr>
          </a:p>
          <a:p>
            <a:pPr indent="0" lvl="0" marL="457200" rtl="0" algn="l">
              <a:spcBef>
                <a:spcPts val="0"/>
              </a:spcBef>
              <a:spcAft>
                <a:spcPts val="0"/>
              </a:spcAft>
              <a:buNone/>
            </a:pPr>
            <a:r>
              <a:rPr lang="id">
                <a:solidFill>
                  <a:schemeClr val="dk1"/>
                </a:solidFill>
              </a:rPr>
              <a:t>Gradien Boosting Regressor</a:t>
            </a:r>
            <a:endParaRPr>
              <a:solidFill>
                <a:schemeClr val="dk1"/>
              </a:solidFill>
            </a:endParaRPr>
          </a:p>
          <a:p>
            <a:pPr indent="0" lvl="0" marL="457200" rtl="0" algn="l">
              <a:spcBef>
                <a:spcPts val="0"/>
              </a:spcBef>
              <a:spcAft>
                <a:spcPts val="0"/>
              </a:spcAft>
              <a:buNone/>
            </a:pPr>
            <a:r>
              <a:rPr lang="id">
                <a:solidFill>
                  <a:schemeClr val="dk1"/>
                </a:solidFill>
              </a:rPr>
              <a:t>Linear Regression</a:t>
            </a:r>
            <a:endParaRPr>
              <a:solidFill>
                <a:schemeClr val="dk1"/>
              </a:solidFill>
            </a:endParaRPr>
          </a:p>
          <a:p>
            <a:pPr indent="0" lvl="0" marL="457200" rtl="0" algn="l">
              <a:spcBef>
                <a:spcPts val="0"/>
              </a:spcBef>
              <a:spcAft>
                <a:spcPts val="0"/>
              </a:spcAft>
              <a:buNone/>
            </a:pPr>
            <a:r>
              <a:rPr lang="id">
                <a:solidFill>
                  <a:schemeClr val="dk1"/>
                </a:solidFill>
              </a:rPr>
              <a:t>           </a:t>
            </a:r>
            <a:endParaRPr>
              <a:solidFill>
                <a:schemeClr val="dk1"/>
              </a:solidFill>
            </a:endParaRPr>
          </a:p>
        </p:txBody>
      </p:sp>
      <p:sp>
        <p:nvSpPr>
          <p:cNvPr id="203" name="Google Shape;203;g262bdcf9d7c_0_114"/>
          <p:cNvSpPr/>
          <p:nvPr/>
        </p:nvSpPr>
        <p:spPr>
          <a:xfrm>
            <a:off x="452275" y="2671300"/>
            <a:ext cx="5173500" cy="2029800"/>
          </a:xfrm>
          <a:prstGeom prst="roundRect">
            <a:avLst>
              <a:gd fmla="val 16667" name="adj"/>
            </a:avLst>
          </a:prstGeom>
          <a:gradFill>
            <a:gsLst>
              <a:gs pos="0">
                <a:srgbClr val="515151"/>
              </a:gs>
              <a:gs pos="100000">
                <a:srgbClr val="101010"/>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204" name="Google Shape;204;g262bdcf9d7c_0_114"/>
          <p:cNvSpPr/>
          <p:nvPr/>
        </p:nvSpPr>
        <p:spPr>
          <a:xfrm>
            <a:off x="5661625" y="2670925"/>
            <a:ext cx="2874300" cy="20298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The predictor model using Random Forest with Randomized SearchCV that gave us a RMSE 845</a:t>
            </a:r>
            <a:endParaRPr>
              <a:solidFill>
                <a:schemeClr val="lt1"/>
              </a:solidFill>
            </a:endParaRPr>
          </a:p>
        </p:txBody>
      </p:sp>
      <p:pic>
        <p:nvPicPr>
          <p:cNvPr id="205" name="Google Shape;205;g262bdcf9d7c_0_114"/>
          <p:cNvPicPr preferRelativeResize="0"/>
          <p:nvPr/>
        </p:nvPicPr>
        <p:blipFill>
          <a:blip r:embed="rId3">
            <a:alphaModFix/>
          </a:blip>
          <a:stretch>
            <a:fillRect/>
          </a:stretch>
        </p:blipFill>
        <p:spPr>
          <a:xfrm>
            <a:off x="506150" y="3215800"/>
            <a:ext cx="5059674" cy="71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ctrTitle"/>
          </p:nvPr>
        </p:nvSpPr>
        <p:spPr>
          <a:xfrm>
            <a:off x="4572000" y="605150"/>
            <a:ext cx="4260300" cy="2192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id"/>
              <a:t>Outline</a:t>
            </a:r>
            <a:endParaRPr/>
          </a:p>
          <a:p>
            <a:pPr indent="-354678" lvl="0" marL="457200" rtl="0" algn="l">
              <a:lnSpc>
                <a:spcPct val="100000"/>
              </a:lnSpc>
              <a:spcBef>
                <a:spcPts val="0"/>
              </a:spcBef>
              <a:spcAft>
                <a:spcPts val="0"/>
              </a:spcAft>
              <a:buClr>
                <a:schemeClr val="lt2"/>
              </a:buClr>
              <a:buSzPct val="100000"/>
              <a:buChar char="●"/>
            </a:pPr>
            <a:r>
              <a:rPr lang="id" sz="2205">
                <a:solidFill>
                  <a:schemeClr val="lt2"/>
                </a:solidFill>
              </a:rPr>
              <a:t>Data Background</a:t>
            </a:r>
            <a:endParaRPr sz="2205">
              <a:solidFill>
                <a:schemeClr val="lt2"/>
              </a:solidFill>
            </a:endParaRPr>
          </a:p>
          <a:p>
            <a:pPr indent="-354678" lvl="0" marL="457200" rtl="0" algn="l">
              <a:lnSpc>
                <a:spcPct val="100000"/>
              </a:lnSpc>
              <a:spcBef>
                <a:spcPts val="0"/>
              </a:spcBef>
              <a:spcAft>
                <a:spcPts val="0"/>
              </a:spcAft>
              <a:buClr>
                <a:schemeClr val="lt2"/>
              </a:buClr>
              <a:buSzPct val="100000"/>
              <a:buChar char="●"/>
            </a:pPr>
            <a:r>
              <a:rPr lang="id" sz="2205">
                <a:solidFill>
                  <a:schemeClr val="lt2"/>
                </a:solidFill>
              </a:rPr>
              <a:t>Data Preprocesing and Analysis</a:t>
            </a:r>
            <a:endParaRPr sz="2205">
              <a:solidFill>
                <a:schemeClr val="lt2"/>
              </a:solidFill>
            </a:endParaRPr>
          </a:p>
          <a:p>
            <a:pPr indent="-354678" lvl="0" marL="457200" rtl="0" algn="l">
              <a:lnSpc>
                <a:spcPct val="100000"/>
              </a:lnSpc>
              <a:spcBef>
                <a:spcPts val="0"/>
              </a:spcBef>
              <a:spcAft>
                <a:spcPts val="0"/>
              </a:spcAft>
              <a:buClr>
                <a:schemeClr val="lt2"/>
              </a:buClr>
              <a:buSzPct val="100000"/>
              <a:buChar char="●"/>
            </a:pPr>
            <a:r>
              <a:rPr lang="id" sz="2205">
                <a:solidFill>
                  <a:schemeClr val="lt2"/>
                </a:solidFill>
              </a:rPr>
              <a:t>Modelling</a:t>
            </a:r>
            <a:endParaRPr sz="2205">
              <a:solidFill>
                <a:schemeClr val="lt2"/>
              </a:solidFill>
            </a:endParaRPr>
          </a:p>
          <a:p>
            <a:pPr indent="-354678" lvl="0" marL="457200" rtl="0" algn="l">
              <a:lnSpc>
                <a:spcPct val="100000"/>
              </a:lnSpc>
              <a:spcBef>
                <a:spcPts val="0"/>
              </a:spcBef>
              <a:spcAft>
                <a:spcPts val="0"/>
              </a:spcAft>
              <a:buClr>
                <a:schemeClr val="lt2"/>
              </a:buClr>
              <a:buSzPct val="100000"/>
              <a:buChar char="●"/>
            </a:pPr>
            <a:r>
              <a:rPr lang="id" sz="2205">
                <a:solidFill>
                  <a:schemeClr val="lt2"/>
                </a:solidFill>
              </a:rPr>
              <a:t>Result and Insight</a:t>
            </a:r>
            <a:endParaRPr sz="2205">
              <a:solidFill>
                <a:schemeClr val="lt2"/>
              </a:solidFill>
            </a:endParaRPr>
          </a:p>
        </p:txBody>
      </p:sp>
      <p:sp>
        <p:nvSpPr>
          <p:cNvPr id="62" name="Google Shape;62;p2"/>
          <p:cNvSpPr txBox="1"/>
          <p:nvPr>
            <p:ph idx="1" type="subTitle"/>
          </p:nvPr>
        </p:nvSpPr>
        <p:spPr>
          <a:xfrm>
            <a:off x="311700" y="605150"/>
            <a:ext cx="4260300" cy="3021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63" name="Google Shape;63;p2"/>
          <p:cNvPicPr preferRelativeResize="0"/>
          <p:nvPr/>
        </p:nvPicPr>
        <p:blipFill rotWithShape="1">
          <a:blip r:embed="rId3">
            <a:alphaModFix/>
          </a:blip>
          <a:srcRect b="0" l="0" r="0" t="0"/>
          <a:stretch/>
        </p:blipFill>
        <p:spPr>
          <a:xfrm>
            <a:off x="0" y="0"/>
            <a:ext cx="4572001"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62bdcf9d7c_0_123"/>
          <p:cNvSpPr txBox="1"/>
          <p:nvPr>
            <p:ph type="title"/>
          </p:nvPr>
        </p:nvSpPr>
        <p:spPr>
          <a:xfrm>
            <a:off x="311700" y="445025"/>
            <a:ext cx="8520600" cy="4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sz="1800"/>
              <a:t>Model Implementation</a:t>
            </a:r>
            <a:endParaRPr sz="1800"/>
          </a:p>
        </p:txBody>
      </p:sp>
      <p:sp>
        <p:nvSpPr>
          <p:cNvPr id="211" name="Google Shape;211;g262bdcf9d7c_0_123"/>
          <p:cNvSpPr/>
          <p:nvPr/>
        </p:nvSpPr>
        <p:spPr>
          <a:xfrm>
            <a:off x="452275" y="928325"/>
            <a:ext cx="5173500" cy="3772800"/>
          </a:xfrm>
          <a:prstGeom prst="roundRect">
            <a:avLst>
              <a:gd fmla="val 16667" name="adj"/>
            </a:avLst>
          </a:prstGeom>
          <a:gradFill>
            <a:gsLst>
              <a:gs pos="0">
                <a:srgbClr val="515151"/>
              </a:gs>
              <a:gs pos="100000">
                <a:srgbClr val="101010"/>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endParaRPr>
          </a:p>
        </p:txBody>
      </p:sp>
      <p:sp>
        <p:nvSpPr>
          <p:cNvPr id="212" name="Google Shape;212;g262bdcf9d7c_0_123"/>
          <p:cNvSpPr/>
          <p:nvPr/>
        </p:nvSpPr>
        <p:spPr>
          <a:xfrm>
            <a:off x="5661625" y="927925"/>
            <a:ext cx="2874300" cy="37728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a:solidFill>
                  <a:schemeClr val="lt1"/>
                </a:solidFill>
              </a:rPr>
              <a:t>With this project we can see the categories where the DashDoor takes longer to deliver your orders, besides it was possible to </a:t>
            </a:r>
            <a:r>
              <a:rPr lang="id">
                <a:solidFill>
                  <a:schemeClr val="lt1"/>
                </a:solidFill>
              </a:rPr>
              <a:t>determine</a:t>
            </a:r>
            <a:r>
              <a:rPr lang="id">
                <a:solidFill>
                  <a:schemeClr val="lt1"/>
                </a:solidFill>
              </a:rPr>
              <a:t> the time of day with the longest delay in the delivery of orders and the cities (market_id) as well.</a:t>
            </a:r>
            <a:endParaRPr>
              <a:solidFill>
                <a:schemeClr val="lt1"/>
              </a:solidFill>
            </a:endParaRPr>
          </a:p>
          <a:p>
            <a:pPr indent="0" lvl="0" marL="0" rtl="0" algn="ctr">
              <a:spcBef>
                <a:spcPts val="0"/>
              </a:spcBef>
              <a:spcAft>
                <a:spcPts val="0"/>
              </a:spcAft>
              <a:buNone/>
            </a:pPr>
            <a:r>
              <a:rPr lang="id">
                <a:solidFill>
                  <a:schemeClr val="lt1"/>
                </a:solidFill>
              </a:rPr>
              <a:t>From the prediction data obtained, the average is over prediction. So it would be better to create a buffer so that the predictions are more appropriate.</a:t>
            </a:r>
            <a:endParaRPr>
              <a:solidFill>
                <a:schemeClr val="lt1"/>
              </a:solidFill>
            </a:endParaRPr>
          </a:p>
        </p:txBody>
      </p:sp>
      <p:pic>
        <p:nvPicPr>
          <p:cNvPr id="213" name="Google Shape;213;g262bdcf9d7c_0_123"/>
          <p:cNvPicPr preferRelativeResize="0"/>
          <p:nvPr/>
        </p:nvPicPr>
        <p:blipFill>
          <a:blip r:embed="rId3">
            <a:alphaModFix/>
          </a:blip>
          <a:stretch>
            <a:fillRect/>
          </a:stretch>
        </p:blipFill>
        <p:spPr>
          <a:xfrm>
            <a:off x="643475" y="1295475"/>
            <a:ext cx="4791075" cy="3038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262bdcf9d7c_0_132"/>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219" name="Google Shape;219;g262bdcf9d7c_0_132"/>
          <p:cNvSpPr txBox="1"/>
          <p:nvPr>
            <p:ph type="title"/>
          </p:nvPr>
        </p:nvSpPr>
        <p:spPr>
          <a:xfrm>
            <a:off x="311700" y="445025"/>
            <a:ext cx="8493600" cy="4279800"/>
          </a:xfrm>
          <a:prstGeom prst="rect">
            <a:avLst/>
          </a:prstGeom>
          <a:noFill/>
          <a:ln>
            <a:noFill/>
          </a:ln>
        </p:spPr>
        <p:txBody>
          <a:bodyPr anchorCtr="0" anchor="ctr" bIns="91425" lIns="91425" spcFirstLastPara="1" rIns="91425" wrap="square" tIns="91425">
            <a:normAutofit/>
          </a:bodyPr>
          <a:lstStyle/>
          <a:p>
            <a:pPr indent="0" lvl="0" marL="457200" rtl="0" algn="ctr">
              <a:lnSpc>
                <a:spcPct val="100000"/>
              </a:lnSpc>
              <a:spcBef>
                <a:spcPts val="0"/>
              </a:spcBef>
              <a:spcAft>
                <a:spcPts val="0"/>
              </a:spcAft>
              <a:buSzPts val="2800"/>
              <a:buNone/>
            </a:pPr>
            <a:r>
              <a:rPr lang="id"/>
              <a:t>4</a:t>
            </a:r>
            <a:r>
              <a:rPr lang="id"/>
              <a:t>. Result and Insight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62bdcf9d7c_0_137"/>
          <p:cNvSpPr/>
          <p:nvPr/>
        </p:nvSpPr>
        <p:spPr>
          <a:xfrm>
            <a:off x="452275" y="479400"/>
            <a:ext cx="4119600" cy="4221600"/>
          </a:xfrm>
          <a:prstGeom prst="roundRect">
            <a:avLst>
              <a:gd fmla="val 16667" name="adj"/>
            </a:avLst>
          </a:prstGeom>
          <a:gradFill>
            <a:gsLst>
              <a:gs pos="0">
                <a:srgbClr val="DDDDDD"/>
              </a:gs>
              <a:gs pos="100000">
                <a:srgbClr val="919191"/>
              </a:gs>
            </a:gsLst>
            <a:lin ang="5400012" scaled="0"/>
          </a:gra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id" sz="1300"/>
              <a:t>Factors Impacting Delivery Duration</a:t>
            </a:r>
            <a:endParaRPr b="1" sz="1300"/>
          </a:p>
          <a:p>
            <a:pPr indent="0" lvl="0" marL="0" rtl="0" algn="l">
              <a:lnSpc>
                <a:spcPct val="115000"/>
              </a:lnSpc>
              <a:spcBef>
                <a:spcPts val="1200"/>
              </a:spcBef>
              <a:spcAft>
                <a:spcPts val="0"/>
              </a:spcAft>
              <a:buNone/>
            </a:pPr>
            <a:r>
              <a:rPr lang="id" sz="1100"/>
              <a:t>Through analyzing the results of the delivery duration prediction model, we have identified several factors that have the most impact on the delivery duration. These factors include:</a:t>
            </a:r>
            <a:endParaRPr sz="1100"/>
          </a:p>
          <a:p>
            <a:pPr indent="-298450" lvl="0" marL="457200" rtl="0" algn="l">
              <a:lnSpc>
                <a:spcPct val="115000"/>
              </a:lnSpc>
              <a:spcBef>
                <a:spcPts val="1200"/>
              </a:spcBef>
              <a:spcAft>
                <a:spcPts val="0"/>
              </a:spcAft>
              <a:buSzPts val="1100"/>
              <a:buChar char="●"/>
            </a:pPr>
            <a:r>
              <a:rPr lang="id" sz="1100"/>
              <a:t>Distance between the restaurant and the delivery location</a:t>
            </a:r>
            <a:endParaRPr sz="1100"/>
          </a:p>
          <a:p>
            <a:pPr indent="-298450" lvl="0" marL="457200" rtl="0" algn="l">
              <a:lnSpc>
                <a:spcPct val="115000"/>
              </a:lnSpc>
              <a:spcBef>
                <a:spcPts val="0"/>
              </a:spcBef>
              <a:spcAft>
                <a:spcPts val="0"/>
              </a:spcAft>
              <a:buSzPts val="1100"/>
              <a:buChar char="●"/>
            </a:pPr>
            <a:r>
              <a:rPr lang="id" sz="1100"/>
              <a:t>Traffic conditions and congestion along the delivery route</a:t>
            </a:r>
            <a:endParaRPr sz="1100"/>
          </a:p>
          <a:p>
            <a:pPr indent="-298450" lvl="0" marL="457200" rtl="0" algn="l">
              <a:lnSpc>
                <a:spcPct val="115000"/>
              </a:lnSpc>
              <a:spcBef>
                <a:spcPts val="0"/>
              </a:spcBef>
              <a:spcAft>
                <a:spcPts val="0"/>
              </a:spcAft>
              <a:buSzPts val="1100"/>
              <a:buChar char="●"/>
            </a:pPr>
            <a:r>
              <a:rPr lang="id" sz="1100"/>
              <a:t>Time of day and day of the week</a:t>
            </a:r>
            <a:endParaRPr sz="1100"/>
          </a:p>
          <a:p>
            <a:pPr indent="0" lvl="0" marL="0" rtl="0" algn="ctr">
              <a:spcBef>
                <a:spcPts val="1200"/>
              </a:spcBef>
              <a:spcAft>
                <a:spcPts val="0"/>
              </a:spcAft>
              <a:buNone/>
            </a:pPr>
            <a:r>
              <a:t/>
            </a:r>
            <a:endParaRPr>
              <a:solidFill>
                <a:schemeClr val="lt2"/>
              </a:solidFill>
            </a:endParaRPr>
          </a:p>
        </p:txBody>
      </p:sp>
      <p:sp>
        <p:nvSpPr>
          <p:cNvPr id="225" name="Google Shape;225;g262bdcf9d7c_0_137"/>
          <p:cNvSpPr/>
          <p:nvPr/>
        </p:nvSpPr>
        <p:spPr>
          <a:xfrm>
            <a:off x="4571875" y="479400"/>
            <a:ext cx="3964200" cy="42213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id" sz="1300"/>
              <a:t>Patterns and Trends in the Data</a:t>
            </a:r>
            <a:endParaRPr b="1" sz="1300"/>
          </a:p>
          <a:p>
            <a:pPr indent="0" lvl="0" marL="0" rtl="0" algn="l">
              <a:lnSpc>
                <a:spcPct val="115000"/>
              </a:lnSpc>
              <a:spcBef>
                <a:spcPts val="1200"/>
              </a:spcBef>
              <a:spcAft>
                <a:spcPts val="0"/>
              </a:spcAft>
              <a:buNone/>
            </a:pPr>
            <a:r>
              <a:rPr lang="id" sz="1100"/>
              <a:t>By analyzing the data, we have also identified several patterns and trends in the delivery duration. These insights can help us optimize our delivery operations and improve customer satisfaction. Some of the key patterns and trends include:</a:t>
            </a:r>
            <a:endParaRPr sz="1100"/>
          </a:p>
          <a:p>
            <a:pPr indent="-298450" lvl="0" marL="457200" rtl="0" algn="l">
              <a:lnSpc>
                <a:spcPct val="115000"/>
              </a:lnSpc>
              <a:spcBef>
                <a:spcPts val="1200"/>
              </a:spcBef>
              <a:spcAft>
                <a:spcPts val="0"/>
              </a:spcAft>
              <a:buSzPts val="1100"/>
              <a:buChar char="●"/>
            </a:pPr>
            <a:r>
              <a:rPr lang="id" sz="1100"/>
              <a:t>Delivery durations tend to be longer during peak hours and on weekends</a:t>
            </a:r>
            <a:endParaRPr sz="1100"/>
          </a:p>
          <a:p>
            <a:pPr indent="-298450" lvl="0" marL="457200" rtl="0" algn="l">
              <a:lnSpc>
                <a:spcPct val="115000"/>
              </a:lnSpc>
              <a:spcBef>
                <a:spcPts val="0"/>
              </a:spcBef>
              <a:spcAft>
                <a:spcPts val="0"/>
              </a:spcAft>
              <a:buSzPts val="1100"/>
              <a:buChar char="●"/>
            </a:pPr>
            <a:r>
              <a:rPr lang="id" sz="1100"/>
              <a:t>Certain areas have consistently longer or shorter delivery durations</a:t>
            </a:r>
            <a:endParaRPr sz="1100"/>
          </a:p>
          <a:p>
            <a:pPr indent="0" lvl="0" marL="0" rtl="0" algn="ctr">
              <a:spcBef>
                <a:spcPts val="1200"/>
              </a:spcBef>
              <a:spcAft>
                <a:spcPts val="0"/>
              </a:spcAft>
              <a:buNone/>
            </a:pPr>
            <a:r>
              <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262bdcf9d7c_0_146"/>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231" name="Google Shape;231;g262bdcf9d7c_0_146"/>
          <p:cNvSpPr txBox="1"/>
          <p:nvPr>
            <p:ph type="title"/>
          </p:nvPr>
        </p:nvSpPr>
        <p:spPr>
          <a:xfrm>
            <a:off x="311700" y="445025"/>
            <a:ext cx="8493600" cy="4279800"/>
          </a:xfrm>
          <a:prstGeom prst="rect">
            <a:avLst/>
          </a:prstGeom>
          <a:noFill/>
          <a:ln>
            <a:noFill/>
          </a:ln>
        </p:spPr>
        <p:txBody>
          <a:bodyPr anchorCtr="0" anchor="ctr" bIns="91425" lIns="91425" spcFirstLastPara="1" rIns="91425" wrap="square" tIns="91425">
            <a:normAutofit/>
          </a:bodyPr>
          <a:lstStyle/>
          <a:p>
            <a:pPr indent="0" lvl="0" marL="457200" rtl="0" algn="ctr">
              <a:lnSpc>
                <a:spcPct val="100000"/>
              </a:lnSpc>
              <a:spcBef>
                <a:spcPts val="0"/>
              </a:spcBef>
              <a:spcAft>
                <a:spcPts val="0"/>
              </a:spcAft>
              <a:buSzPts val="2800"/>
              <a:buNone/>
            </a:pPr>
            <a:r>
              <a:rPr lang="id" sz="4500">
                <a:solidFill>
                  <a:schemeClr val="lt2"/>
                </a:solidFill>
              </a:rPr>
              <a:t>Thank You</a:t>
            </a:r>
            <a:endParaRPr sz="45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69" name="Google Shape;69;p3"/>
          <p:cNvSpPr txBox="1"/>
          <p:nvPr>
            <p:ph type="title"/>
          </p:nvPr>
        </p:nvSpPr>
        <p:spPr>
          <a:xfrm>
            <a:off x="311700" y="445025"/>
            <a:ext cx="8493600" cy="4279800"/>
          </a:xfrm>
          <a:prstGeom prst="rect">
            <a:avLst/>
          </a:prstGeom>
          <a:noFill/>
          <a:ln>
            <a:noFill/>
          </a:ln>
        </p:spPr>
        <p:txBody>
          <a:bodyPr anchorCtr="0" anchor="ctr" bIns="91425" lIns="91425" spcFirstLastPara="1" rIns="91425" wrap="square" tIns="91425">
            <a:normAutofit/>
          </a:bodyPr>
          <a:lstStyle/>
          <a:p>
            <a:pPr indent="-406400" lvl="0" marL="457200" rtl="0" algn="ctr">
              <a:lnSpc>
                <a:spcPct val="100000"/>
              </a:lnSpc>
              <a:spcBef>
                <a:spcPts val="0"/>
              </a:spcBef>
              <a:spcAft>
                <a:spcPts val="0"/>
              </a:spcAft>
              <a:buSzPts val="2800"/>
              <a:buAutoNum type="arabicPeriod"/>
            </a:pPr>
            <a:r>
              <a:rPr lang="id"/>
              <a:t>Data Background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id"/>
              <a:t>Background of DoorDash</a:t>
            </a:r>
            <a:endParaRPr/>
          </a:p>
          <a:p>
            <a:pPr indent="0" lvl="0" marL="0" rtl="0" algn="l">
              <a:lnSpc>
                <a:spcPct val="100000"/>
              </a:lnSpc>
              <a:spcBef>
                <a:spcPts val="1200"/>
              </a:spcBef>
              <a:spcAft>
                <a:spcPts val="0"/>
              </a:spcAft>
              <a:buSzPct val="111111"/>
              <a:buNone/>
            </a:pPr>
            <a:r>
              <a:t/>
            </a:r>
            <a:endParaRPr/>
          </a:p>
        </p:txBody>
      </p:sp>
      <p:sp>
        <p:nvSpPr>
          <p:cNvPr id="75" name="Google Shape;75;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800"/>
              <a:buNone/>
            </a:pPr>
            <a:r>
              <a:rPr lang="id"/>
              <a:t>DoorDash is a popular food delivery service that connects customers with local restaurants. It operates in more than 4,000 cities across the United States, Canada, and Australia, making over 5 million deliveries per month.</a:t>
            </a:r>
            <a:endParaRPr/>
          </a:p>
          <a:p>
            <a:pPr indent="0" lvl="0" marL="0" rtl="0" algn="l">
              <a:lnSpc>
                <a:spcPct val="115000"/>
              </a:lnSpc>
              <a:spcBef>
                <a:spcPts val="1200"/>
              </a:spcBef>
              <a:spcAft>
                <a:spcPts val="0"/>
              </a:spcAft>
              <a:buSzPts val="1800"/>
              <a:buNone/>
            </a:pPr>
            <a:r>
              <a:rPr lang="id"/>
              <a:t>Delivery duration plays a crucial role in customer satisfaction and operational efficiency for DoorDash. Accurate predictions of delivery time help manage customer expectations, optimize driver assignments, and enhance overall service quality.</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111111"/>
              <a:buNone/>
            </a:pPr>
            <a:r>
              <a:rPr lang="id"/>
              <a:t>Overview of the presentation</a:t>
            </a:r>
            <a:endParaRPr/>
          </a:p>
          <a:p>
            <a:pPr indent="0" lvl="0" marL="0" rtl="0" algn="l">
              <a:lnSpc>
                <a:spcPct val="100000"/>
              </a:lnSpc>
              <a:spcBef>
                <a:spcPts val="1200"/>
              </a:spcBef>
              <a:spcAft>
                <a:spcPts val="0"/>
              </a:spcAft>
              <a:buSzPct val="111111"/>
              <a:buNone/>
            </a:pPr>
            <a:r>
              <a:t/>
            </a:r>
            <a:endParaRPr/>
          </a:p>
        </p:txBody>
      </p:sp>
      <p:sp>
        <p:nvSpPr>
          <p:cNvPr id="81" name="Google Shape;81;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400"/>
              </a:spcBef>
              <a:spcAft>
                <a:spcPts val="0"/>
              </a:spcAft>
              <a:buSzPct val="130600"/>
              <a:buNone/>
            </a:pPr>
            <a:r>
              <a:rPr lang="id" sz="1490"/>
              <a:t>Accurately predicting the delivery duration is crucial for ensuring customer satisfaction. It involves estimating the time it takes for an order to be delivered from the restaurant to the customer's location.</a:t>
            </a:r>
            <a:endParaRPr sz="1490"/>
          </a:p>
          <a:p>
            <a:pPr indent="0" lvl="0" marL="0" rtl="0" algn="l">
              <a:lnSpc>
                <a:spcPct val="115000"/>
              </a:lnSpc>
              <a:spcBef>
                <a:spcPts val="1400"/>
              </a:spcBef>
              <a:spcAft>
                <a:spcPts val="0"/>
              </a:spcAft>
              <a:buSzPct val="130600"/>
              <a:buNone/>
            </a:pPr>
            <a:r>
              <a:rPr lang="id" sz="1490"/>
              <a:t>In my project </a:t>
            </a:r>
            <a:r>
              <a:rPr lang="id" sz="1490">
                <a:highlight>
                  <a:srgbClr val="1F1F1F"/>
                </a:highlight>
              </a:rPr>
              <a:t>the attached file historical_data.csv contains a subset of deliveries received at DoorDash in early 2015 in a subset of the cities. Each row in this file corresponds to one unique delivery. In the file added noise to the dataset to obfuscate certain business details. Each column corresponds to a feature as explained below. Note all money (dollar) values given in the data are in cents and all time duration values given are in seconds</a:t>
            </a:r>
            <a:endParaRPr sz="1490">
              <a:highlight>
                <a:srgbClr val="1F1F1F"/>
              </a:highlight>
            </a:endParaRPr>
          </a:p>
          <a:p>
            <a:pPr indent="0" lvl="0" marL="0" rtl="0" algn="l">
              <a:lnSpc>
                <a:spcPct val="115000"/>
              </a:lnSpc>
              <a:spcBef>
                <a:spcPts val="1200"/>
              </a:spcBef>
              <a:spcAft>
                <a:spcPts val="0"/>
              </a:spcAft>
              <a:buSzPct val="130600"/>
              <a:buNone/>
            </a:pPr>
            <a:r>
              <a:rPr lang="id" sz="1490">
                <a:highlight>
                  <a:srgbClr val="1F1F1F"/>
                </a:highlight>
              </a:rPr>
              <a:t>This presentation aims to explore how DoorDash fine-tunes its efficiency by predicting delivery duration. We will delve into the factors affecting delivery duration, the predictive models used, the implementation process, and the impact on customer satisfaction and operational efficiency.</a:t>
            </a:r>
            <a:endParaRPr sz="1490">
              <a:highlight>
                <a:srgbClr val="1F1F1F"/>
              </a:highlight>
            </a:endParaRPr>
          </a:p>
          <a:p>
            <a:pPr indent="0" lvl="0" marL="0" rtl="0" algn="l">
              <a:lnSpc>
                <a:spcPct val="115000"/>
              </a:lnSpc>
              <a:spcBef>
                <a:spcPts val="1400"/>
              </a:spcBef>
              <a:spcAft>
                <a:spcPts val="0"/>
              </a:spcAft>
              <a:buSzPct val="176904"/>
              <a:buNone/>
            </a:pPr>
            <a:r>
              <a:t/>
            </a:r>
            <a:endParaRPr sz="1100">
              <a:solidFill>
                <a:schemeClr val="dk1"/>
              </a:solidFill>
              <a:highlight>
                <a:srgbClr val="1F1F1F"/>
              </a:highlight>
            </a:endParaRPr>
          </a:p>
          <a:p>
            <a:pPr indent="0" lvl="0" marL="0" rtl="0" algn="l">
              <a:lnSpc>
                <a:spcPct val="115000"/>
              </a:lnSpc>
              <a:spcBef>
                <a:spcPts val="400"/>
              </a:spcBef>
              <a:spcAft>
                <a:spcPts val="1200"/>
              </a:spcAft>
              <a:buSzPct val="108108"/>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6"/>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87" name="Google Shape;87;p6"/>
          <p:cNvSpPr txBox="1"/>
          <p:nvPr>
            <p:ph type="title"/>
          </p:nvPr>
        </p:nvSpPr>
        <p:spPr>
          <a:xfrm>
            <a:off x="311700" y="445025"/>
            <a:ext cx="8493600" cy="4279800"/>
          </a:xfrm>
          <a:prstGeom prst="rect">
            <a:avLst/>
          </a:prstGeom>
          <a:noFill/>
          <a:ln>
            <a:noFill/>
          </a:ln>
        </p:spPr>
        <p:txBody>
          <a:bodyPr anchorCtr="0" anchor="ctr" bIns="91425" lIns="91425" spcFirstLastPara="1" rIns="91425" wrap="square" tIns="91425">
            <a:normAutofit/>
          </a:bodyPr>
          <a:lstStyle/>
          <a:p>
            <a:pPr indent="0" lvl="0" marL="457200" rtl="0" algn="ctr">
              <a:lnSpc>
                <a:spcPct val="100000"/>
              </a:lnSpc>
              <a:spcBef>
                <a:spcPts val="0"/>
              </a:spcBef>
              <a:spcAft>
                <a:spcPts val="0"/>
              </a:spcAft>
              <a:buSzPts val="2800"/>
              <a:buNone/>
            </a:pPr>
            <a:r>
              <a:rPr lang="id"/>
              <a:t>2. Data Preprocesing and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id"/>
              <a:t>Data Information</a:t>
            </a:r>
            <a:endParaRPr/>
          </a:p>
        </p:txBody>
      </p:sp>
      <p:sp>
        <p:nvSpPr>
          <p:cNvPr id="93" name="Google Shape;93;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00000"/>
              </a:lnSpc>
              <a:spcBef>
                <a:spcPts val="1200"/>
              </a:spcBef>
              <a:spcAft>
                <a:spcPts val="0"/>
              </a:spcAft>
              <a:buNone/>
            </a:pPr>
            <a:r>
              <a:t/>
            </a:r>
            <a:endParaRPr sz="1950"/>
          </a:p>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rPr lang="id"/>
              <a:t>		</a:t>
            </a:r>
            <a:r>
              <a:rPr lang="id" sz="1950">
                <a:solidFill>
                  <a:srgbClr val="FF0000"/>
                </a:solidFill>
                <a:highlight>
                  <a:srgbClr val="383838"/>
                </a:highlight>
              </a:rPr>
              <a:t>												</a:t>
            </a:r>
            <a:r>
              <a:rPr lang="id" sz="1950">
                <a:solidFill>
                  <a:schemeClr val="dk1"/>
                </a:solidFill>
                <a:highlight>
                  <a:srgbClr val="383838"/>
                </a:highlight>
              </a:rPr>
              <a:t>				</a:t>
            </a:r>
            <a:endParaRPr sz="1950">
              <a:solidFill>
                <a:schemeClr val="dk1"/>
              </a:solidFill>
              <a:highlight>
                <a:srgbClr val="383838"/>
              </a:highlight>
            </a:endParaRPr>
          </a:p>
        </p:txBody>
      </p:sp>
      <p:pic>
        <p:nvPicPr>
          <p:cNvPr id="94" name="Google Shape;94;p7"/>
          <p:cNvPicPr preferRelativeResize="0"/>
          <p:nvPr/>
        </p:nvPicPr>
        <p:blipFill>
          <a:blip r:embed="rId3">
            <a:alphaModFix/>
          </a:blip>
          <a:stretch>
            <a:fillRect/>
          </a:stretch>
        </p:blipFill>
        <p:spPr>
          <a:xfrm>
            <a:off x="6380175" y="1667050"/>
            <a:ext cx="1114750" cy="1133475"/>
          </a:xfrm>
          <a:prstGeom prst="rect">
            <a:avLst/>
          </a:prstGeom>
          <a:noFill/>
          <a:ln>
            <a:noFill/>
          </a:ln>
        </p:spPr>
      </p:pic>
      <p:pic>
        <p:nvPicPr>
          <p:cNvPr id="95" name="Google Shape;95;p7"/>
          <p:cNvPicPr preferRelativeResize="0"/>
          <p:nvPr/>
        </p:nvPicPr>
        <p:blipFill>
          <a:blip r:embed="rId4">
            <a:alphaModFix/>
          </a:blip>
          <a:stretch>
            <a:fillRect/>
          </a:stretch>
        </p:blipFill>
        <p:spPr>
          <a:xfrm>
            <a:off x="3838575" y="1686088"/>
            <a:ext cx="1162050" cy="1095375"/>
          </a:xfrm>
          <a:prstGeom prst="rect">
            <a:avLst/>
          </a:prstGeom>
          <a:noFill/>
          <a:ln>
            <a:noFill/>
          </a:ln>
        </p:spPr>
      </p:pic>
      <p:pic>
        <p:nvPicPr>
          <p:cNvPr id="96" name="Google Shape;96;p7"/>
          <p:cNvPicPr preferRelativeResize="0"/>
          <p:nvPr/>
        </p:nvPicPr>
        <p:blipFill>
          <a:blip r:embed="rId5">
            <a:alphaModFix/>
          </a:blip>
          <a:stretch>
            <a:fillRect/>
          </a:stretch>
        </p:blipFill>
        <p:spPr>
          <a:xfrm>
            <a:off x="1195613" y="1699313"/>
            <a:ext cx="1076325" cy="1133475"/>
          </a:xfrm>
          <a:prstGeom prst="rect">
            <a:avLst/>
          </a:prstGeom>
          <a:noFill/>
          <a:ln>
            <a:noFill/>
          </a:ln>
        </p:spPr>
      </p:pic>
      <p:sp>
        <p:nvSpPr>
          <p:cNvPr id="97" name="Google Shape;97;p7"/>
          <p:cNvSpPr txBox="1"/>
          <p:nvPr/>
        </p:nvSpPr>
        <p:spPr>
          <a:xfrm>
            <a:off x="3739475" y="3132050"/>
            <a:ext cx="1410300" cy="925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1950">
                <a:solidFill>
                  <a:srgbClr val="00FFFF"/>
                </a:solidFill>
              </a:rPr>
              <a:t>16</a:t>
            </a:r>
            <a:endParaRPr sz="1950">
              <a:solidFill>
                <a:srgbClr val="00FFFF"/>
              </a:solidFill>
            </a:endParaRPr>
          </a:p>
          <a:p>
            <a:pPr indent="0" lvl="0" marL="0" rtl="0" algn="ctr">
              <a:spcBef>
                <a:spcPts val="0"/>
              </a:spcBef>
              <a:spcAft>
                <a:spcPts val="0"/>
              </a:spcAft>
              <a:buNone/>
            </a:pPr>
            <a:r>
              <a:rPr lang="id" sz="1950">
                <a:solidFill>
                  <a:schemeClr val="lt2"/>
                </a:solidFill>
              </a:rPr>
              <a:t>Features</a:t>
            </a:r>
            <a:endParaRPr sz="1950">
              <a:solidFill>
                <a:schemeClr val="lt2"/>
              </a:solidFill>
            </a:endParaRPr>
          </a:p>
        </p:txBody>
      </p:sp>
      <p:sp>
        <p:nvSpPr>
          <p:cNvPr id="98" name="Google Shape;98;p7"/>
          <p:cNvSpPr txBox="1"/>
          <p:nvPr/>
        </p:nvSpPr>
        <p:spPr>
          <a:xfrm>
            <a:off x="6380175" y="3173900"/>
            <a:ext cx="1239600" cy="925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1800">
                <a:solidFill>
                  <a:srgbClr val="00FFFF"/>
                </a:solidFill>
              </a:rPr>
              <a:t>1</a:t>
            </a:r>
            <a:endParaRPr sz="1800">
              <a:solidFill>
                <a:srgbClr val="00FFFF"/>
              </a:solidFill>
            </a:endParaRPr>
          </a:p>
          <a:p>
            <a:pPr indent="0" lvl="0" marL="0" rtl="0" algn="ctr">
              <a:spcBef>
                <a:spcPts val="0"/>
              </a:spcBef>
              <a:spcAft>
                <a:spcPts val="0"/>
              </a:spcAft>
              <a:buNone/>
            </a:pPr>
            <a:r>
              <a:rPr lang="id" sz="1800">
                <a:solidFill>
                  <a:schemeClr val="lt2"/>
                </a:solidFill>
              </a:rPr>
              <a:t>Target</a:t>
            </a:r>
            <a:endParaRPr sz="1800">
              <a:solidFill>
                <a:schemeClr val="lt2"/>
              </a:solidFill>
            </a:endParaRPr>
          </a:p>
        </p:txBody>
      </p:sp>
      <p:sp>
        <p:nvSpPr>
          <p:cNvPr id="99" name="Google Shape;99;p7"/>
          <p:cNvSpPr txBox="1"/>
          <p:nvPr/>
        </p:nvSpPr>
        <p:spPr>
          <a:xfrm>
            <a:off x="961150" y="3132050"/>
            <a:ext cx="1410300" cy="96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1800">
                <a:solidFill>
                  <a:srgbClr val="00FFFF"/>
                </a:solidFill>
              </a:rPr>
              <a:t>197428</a:t>
            </a:r>
            <a:endParaRPr sz="1800">
              <a:solidFill>
                <a:srgbClr val="00FFFF"/>
              </a:solidFill>
            </a:endParaRPr>
          </a:p>
          <a:p>
            <a:pPr indent="0" lvl="0" marL="0" rtl="0" algn="ctr">
              <a:spcBef>
                <a:spcPts val="0"/>
              </a:spcBef>
              <a:spcAft>
                <a:spcPts val="0"/>
              </a:spcAft>
              <a:buNone/>
            </a:pPr>
            <a:r>
              <a:rPr lang="id" sz="1800">
                <a:solidFill>
                  <a:schemeClr val="lt2"/>
                </a:solidFill>
              </a:rPr>
              <a:t>Rows</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62bdcf9d7c_0_11"/>
          <p:cNvSpPr txBox="1"/>
          <p:nvPr>
            <p:ph type="title"/>
          </p:nvPr>
        </p:nvSpPr>
        <p:spPr>
          <a:xfrm>
            <a:off x="311700" y="445025"/>
            <a:ext cx="8520600" cy="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id" sz="2048"/>
              <a:t>Features</a:t>
            </a:r>
            <a:endParaRPr sz="2048"/>
          </a:p>
        </p:txBody>
      </p:sp>
      <p:sp>
        <p:nvSpPr>
          <p:cNvPr id="105" name="Google Shape;105;g262bdcf9d7c_0_11"/>
          <p:cNvSpPr txBox="1"/>
          <p:nvPr>
            <p:ph idx="1" type="body"/>
          </p:nvPr>
        </p:nvSpPr>
        <p:spPr>
          <a:xfrm>
            <a:off x="311700" y="874575"/>
            <a:ext cx="8601300" cy="37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6" name="Google Shape;106;g262bdcf9d7c_0_11"/>
          <p:cNvSpPr/>
          <p:nvPr/>
        </p:nvSpPr>
        <p:spPr>
          <a:xfrm>
            <a:off x="365750" y="3219525"/>
            <a:ext cx="1876800" cy="973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11125" lvl="0" marL="134999" rtl="0" algn="l">
              <a:spcBef>
                <a:spcPts val="0"/>
              </a:spcBef>
              <a:spcAft>
                <a:spcPts val="0"/>
              </a:spcAft>
              <a:buSzPts val="1000"/>
              <a:buChar char="●"/>
            </a:pPr>
            <a:r>
              <a:rPr lang="id" sz="1000"/>
              <a:t>store_id</a:t>
            </a:r>
            <a:endParaRPr sz="1000"/>
          </a:p>
          <a:p>
            <a:pPr indent="-111125" lvl="0" marL="134999" rtl="0" algn="l">
              <a:spcBef>
                <a:spcPts val="0"/>
              </a:spcBef>
              <a:spcAft>
                <a:spcPts val="0"/>
              </a:spcAft>
              <a:buSzPts val="1000"/>
              <a:buChar char="●"/>
            </a:pPr>
            <a:r>
              <a:rPr lang="id" sz="1000"/>
              <a:t>store_primary_category</a:t>
            </a:r>
            <a:endParaRPr sz="1000"/>
          </a:p>
          <a:p>
            <a:pPr indent="-111125" lvl="0" marL="134999" rtl="0" algn="l">
              <a:spcBef>
                <a:spcPts val="0"/>
              </a:spcBef>
              <a:spcAft>
                <a:spcPts val="0"/>
              </a:spcAft>
              <a:buSzPts val="1000"/>
              <a:buChar char="●"/>
            </a:pPr>
            <a:r>
              <a:rPr lang="id" sz="1000"/>
              <a:t>order_protocol</a:t>
            </a:r>
            <a:endParaRPr sz="1000"/>
          </a:p>
          <a:p>
            <a:pPr indent="-44999" lvl="0" marL="44999" rtl="0" algn="ctr">
              <a:spcBef>
                <a:spcPts val="0"/>
              </a:spcBef>
              <a:spcAft>
                <a:spcPts val="0"/>
              </a:spcAft>
              <a:buNone/>
            </a:pPr>
            <a:r>
              <a:t/>
            </a:r>
            <a:endParaRPr sz="1000"/>
          </a:p>
        </p:txBody>
      </p:sp>
      <p:sp>
        <p:nvSpPr>
          <p:cNvPr id="107" name="Google Shape;107;g262bdcf9d7c_0_11"/>
          <p:cNvSpPr/>
          <p:nvPr/>
        </p:nvSpPr>
        <p:spPr>
          <a:xfrm>
            <a:off x="362450" y="1293700"/>
            <a:ext cx="1826400" cy="1149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9225" lvl="0" marL="134999" rtl="0" algn="l">
              <a:spcBef>
                <a:spcPts val="0"/>
              </a:spcBef>
              <a:spcAft>
                <a:spcPts val="0"/>
              </a:spcAft>
              <a:buClr>
                <a:schemeClr val="lt1"/>
              </a:buClr>
              <a:buSzPts val="1000"/>
              <a:buChar char="●"/>
            </a:pPr>
            <a:r>
              <a:rPr lang="id" sz="1000">
                <a:solidFill>
                  <a:schemeClr val="lt1"/>
                </a:solidFill>
              </a:rPr>
              <a:t>market_id</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created_at</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actual_delivery_time</a:t>
            </a:r>
            <a:endParaRPr sz="1000">
              <a:solidFill>
                <a:schemeClr val="lt1"/>
              </a:solidFill>
            </a:endParaRPr>
          </a:p>
          <a:p>
            <a:pPr indent="0" lvl="0" marL="0" rtl="0" algn="ctr">
              <a:spcBef>
                <a:spcPts val="0"/>
              </a:spcBef>
              <a:spcAft>
                <a:spcPts val="0"/>
              </a:spcAft>
              <a:buNone/>
            </a:pPr>
            <a:r>
              <a:t/>
            </a:r>
            <a:endParaRPr>
              <a:highlight>
                <a:schemeClr val="dk1"/>
              </a:highlight>
            </a:endParaRPr>
          </a:p>
        </p:txBody>
      </p:sp>
      <p:sp>
        <p:nvSpPr>
          <p:cNvPr id="108" name="Google Shape;108;g262bdcf9d7c_0_11"/>
          <p:cNvSpPr txBox="1"/>
          <p:nvPr/>
        </p:nvSpPr>
        <p:spPr>
          <a:xfrm>
            <a:off x="441950" y="2834725"/>
            <a:ext cx="9924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Store</a:t>
            </a:r>
            <a:endParaRPr sz="1800">
              <a:solidFill>
                <a:schemeClr val="lt2"/>
              </a:solidFill>
            </a:endParaRPr>
          </a:p>
        </p:txBody>
      </p:sp>
      <p:sp>
        <p:nvSpPr>
          <p:cNvPr id="109" name="Google Shape;109;g262bdcf9d7c_0_11"/>
          <p:cNvSpPr txBox="1"/>
          <p:nvPr/>
        </p:nvSpPr>
        <p:spPr>
          <a:xfrm>
            <a:off x="2844675" y="953800"/>
            <a:ext cx="9924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Order</a:t>
            </a:r>
            <a:endParaRPr sz="1800">
              <a:solidFill>
                <a:schemeClr val="lt2"/>
              </a:solidFill>
            </a:endParaRPr>
          </a:p>
        </p:txBody>
      </p:sp>
      <p:sp>
        <p:nvSpPr>
          <p:cNvPr id="110" name="Google Shape;110;g262bdcf9d7c_0_11"/>
          <p:cNvSpPr/>
          <p:nvPr/>
        </p:nvSpPr>
        <p:spPr>
          <a:xfrm>
            <a:off x="2844675" y="1293700"/>
            <a:ext cx="2007600" cy="1149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9225" lvl="0" marL="134999" rtl="0" algn="l">
              <a:spcBef>
                <a:spcPts val="0"/>
              </a:spcBef>
              <a:spcAft>
                <a:spcPts val="0"/>
              </a:spcAft>
              <a:buClr>
                <a:schemeClr val="lt1"/>
              </a:buClr>
              <a:buSzPts val="1000"/>
              <a:buChar char="●"/>
            </a:pPr>
            <a:r>
              <a:rPr lang="id" sz="1000">
                <a:solidFill>
                  <a:schemeClr val="lt1"/>
                </a:solidFill>
              </a:rPr>
              <a:t>total_items</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subtotal</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num_distinct_item</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min_item_price</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max_item_price</a:t>
            </a:r>
            <a:endParaRPr sz="1000">
              <a:solidFill>
                <a:schemeClr val="lt1"/>
              </a:solidFill>
            </a:endParaRPr>
          </a:p>
          <a:p>
            <a:pPr indent="0" lvl="0" marL="0" rtl="0" algn="ctr">
              <a:spcBef>
                <a:spcPts val="0"/>
              </a:spcBef>
              <a:spcAft>
                <a:spcPts val="0"/>
              </a:spcAft>
              <a:buNone/>
            </a:pPr>
            <a:r>
              <a:t/>
            </a:r>
            <a:endParaRPr>
              <a:highlight>
                <a:schemeClr val="dk1"/>
              </a:highlight>
            </a:endParaRPr>
          </a:p>
        </p:txBody>
      </p:sp>
      <p:sp>
        <p:nvSpPr>
          <p:cNvPr id="111" name="Google Shape;111;g262bdcf9d7c_0_11"/>
          <p:cNvSpPr txBox="1"/>
          <p:nvPr/>
        </p:nvSpPr>
        <p:spPr>
          <a:xfrm>
            <a:off x="365750" y="953800"/>
            <a:ext cx="9924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Time</a:t>
            </a:r>
            <a:endParaRPr sz="1800">
              <a:solidFill>
                <a:schemeClr val="lt2"/>
              </a:solidFill>
            </a:endParaRPr>
          </a:p>
        </p:txBody>
      </p:sp>
      <p:sp>
        <p:nvSpPr>
          <p:cNvPr id="112" name="Google Shape;112;g262bdcf9d7c_0_11"/>
          <p:cNvSpPr txBox="1"/>
          <p:nvPr/>
        </p:nvSpPr>
        <p:spPr>
          <a:xfrm>
            <a:off x="2844675" y="2884575"/>
            <a:ext cx="9924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Market</a:t>
            </a:r>
            <a:endParaRPr sz="1800">
              <a:solidFill>
                <a:schemeClr val="lt2"/>
              </a:solidFill>
            </a:endParaRPr>
          </a:p>
        </p:txBody>
      </p:sp>
      <p:sp>
        <p:nvSpPr>
          <p:cNvPr id="113" name="Google Shape;113;g262bdcf9d7c_0_11"/>
          <p:cNvSpPr/>
          <p:nvPr/>
        </p:nvSpPr>
        <p:spPr>
          <a:xfrm>
            <a:off x="2844675" y="3224475"/>
            <a:ext cx="2007600" cy="973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9225" lvl="0" marL="134999" rtl="0" algn="l">
              <a:spcBef>
                <a:spcPts val="0"/>
              </a:spcBef>
              <a:spcAft>
                <a:spcPts val="0"/>
              </a:spcAft>
              <a:buClr>
                <a:schemeClr val="lt1"/>
              </a:buClr>
              <a:buSzPts val="1000"/>
              <a:buChar char="●"/>
            </a:pPr>
            <a:r>
              <a:rPr lang="id" sz="1000">
                <a:solidFill>
                  <a:schemeClr val="lt1"/>
                </a:solidFill>
              </a:rPr>
              <a:t>total_onshift_dashers</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total_busy_dashers</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total_outstanding_orders</a:t>
            </a:r>
            <a:endParaRPr sz="1000">
              <a:solidFill>
                <a:schemeClr val="lt1"/>
              </a:solidFill>
            </a:endParaRPr>
          </a:p>
          <a:p>
            <a:pPr indent="0" lvl="0" marL="457200" rtl="0" algn="l">
              <a:spcBef>
                <a:spcPts val="0"/>
              </a:spcBef>
              <a:spcAft>
                <a:spcPts val="0"/>
              </a:spcAft>
              <a:buNone/>
            </a:pPr>
            <a:r>
              <a:t/>
            </a:r>
            <a:endParaRPr sz="1000">
              <a:solidFill>
                <a:schemeClr val="lt1"/>
              </a:solidFill>
            </a:endParaRPr>
          </a:p>
          <a:p>
            <a:pPr indent="0" lvl="0" marL="0" rtl="0" algn="ctr">
              <a:spcBef>
                <a:spcPts val="0"/>
              </a:spcBef>
              <a:spcAft>
                <a:spcPts val="0"/>
              </a:spcAft>
              <a:buNone/>
            </a:pPr>
            <a:r>
              <a:t/>
            </a:r>
            <a:endParaRPr>
              <a:highlight>
                <a:schemeClr val="dk1"/>
              </a:highlight>
            </a:endParaRPr>
          </a:p>
        </p:txBody>
      </p:sp>
      <p:sp>
        <p:nvSpPr>
          <p:cNvPr id="114" name="Google Shape;114;g262bdcf9d7c_0_11"/>
          <p:cNvSpPr txBox="1"/>
          <p:nvPr/>
        </p:nvSpPr>
        <p:spPr>
          <a:xfrm>
            <a:off x="5534250" y="953800"/>
            <a:ext cx="21066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Predict from other</a:t>
            </a:r>
            <a:endParaRPr sz="1800">
              <a:solidFill>
                <a:schemeClr val="lt2"/>
              </a:solidFill>
            </a:endParaRPr>
          </a:p>
        </p:txBody>
      </p:sp>
      <p:sp>
        <p:nvSpPr>
          <p:cNvPr id="115" name="Google Shape;115;g262bdcf9d7c_0_11"/>
          <p:cNvSpPr/>
          <p:nvPr/>
        </p:nvSpPr>
        <p:spPr>
          <a:xfrm>
            <a:off x="5534250" y="1293700"/>
            <a:ext cx="3145800" cy="1149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9225" lvl="0" marL="134999" rtl="0" algn="l">
              <a:spcBef>
                <a:spcPts val="0"/>
              </a:spcBef>
              <a:spcAft>
                <a:spcPts val="0"/>
              </a:spcAft>
              <a:buClr>
                <a:schemeClr val="lt1"/>
              </a:buClr>
              <a:buSzPts val="1000"/>
              <a:buChar char="●"/>
            </a:pPr>
            <a:r>
              <a:rPr lang="id" sz="1000">
                <a:solidFill>
                  <a:schemeClr val="lt1"/>
                </a:solidFill>
              </a:rPr>
              <a:t>estimated_order_place_duration</a:t>
            </a:r>
            <a:endParaRPr sz="1000">
              <a:solidFill>
                <a:schemeClr val="lt1"/>
              </a:solidFill>
            </a:endParaRPr>
          </a:p>
          <a:p>
            <a:pPr indent="-149225" lvl="0" marL="134999" rtl="0" algn="l">
              <a:spcBef>
                <a:spcPts val="0"/>
              </a:spcBef>
              <a:spcAft>
                <a:spcPts val="0"/>
              </a:spcAft>
              <a:buClr>
                <a:schemeClr val="lt1"/>
              </a:buClr>
              <a:buSzPts val="1000"/>
              <a:buChar char="●"/>
            </a:pPr>
            <a:r>
              <a:rPr lang="id" sz="1000">
                <a:solidFill>
                  <a:schemeClr val="lt1"/>
                </a:solidFill>
              </a:rPr>
              <a:t>estimated_store_to_cunsomer_driving_duration</a:t>
            </a:r>
            <a:endParaRPr sz="1000">
              <a:solidFill>
                <a:schemeClr val="lt1"/>
              </a:solidFill>
            </a:endParaRPr>
          </a:p>
          <a:p>
            <a:pPr indent="0" lvl="0" marL="0" rtl="0" algn="ctr">
              <a:spcBef>
                <a:spcPts val="0"/>
              </a:spcBef>
              <a:spcAft>
                <a:spcPts val="0"/>
              </a:spcAft>
              <a:buNone/>
            </a:pPr>
            <a:r>
              <a:t/>
            </a:r>
            <a:endParaRPr>
              <a:highlight>
                <a:schemeClr val="dk1"/>
              </a:highlight>
            </a:endParaRPr>
          </a:p>
        </p:txBody>
      </p:sp>
      <p:sp>
        <p:nvSpPr>
          <p:cNvPr id="116" name="Google Shape;116;g262bdcf9d7c_0_11"/>
          <p:cNvSpPr txBox="1"/>
          <p:nvPr/>
        </p:nvSpPr>
        <p:spPr>
          <a:xfrm>
            <a:off x="5552200" y="2884575"/>
            <a:ext cx="21066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chemeClr val="lt2"/>
                </a:solidFill>
              </a:rPr>
              <a:t>Target</a:t>
            </a:r>
            <a:endParaRPr sz="1800">
              <a:solidFill>
                <a:schemeClr val="lt2"/>
              </a:solidFill>
            </a:endParaRPr>
          </a:p>
        </p:txBody>
      </p:sp>
      <p:sp>
        <p:nvSpPr>
          <p:cNvPr id="117" name="Google Shape;117;g262bdcf9d7c_0_11"/>
          <p:cNvSpPr/>
          <p:nvPr/>
        </p:nvSpPr>
        <p:spPr>
          <a:xfrm>
            <a:off x="5552200" y="3269100"/>
            <a:ext cx="2007600" cy="9732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9225" lvl="0" marL="134999" rtl="0" algn="l">
              <a:spcBef>
                <a:spcPts val="0"/>
              </a:spcBef>
              <a:spcAft>
                <a:spcPts val="0"/>
              </a:spcAft>
              <a:buClr>
                <a:schemeClr val="lt1"/>
              </a:buClr>
              <a:buSzPts val="1000"/>
              <a:buChar char="●"/>
            </a:pPr>
            <a:r>
              <a:rPr lang="id" sz="1000">
                <a:solidFill>
                  <a:schemeClr val="lt1"/>
                </a:solidFill>
              </a:rPr>
              <a:t>duration</a:t>
            </a:r>
            <a:endParaRPr sz="1000">
              <a:solidFill>
                <a:schemeClr val="lt1"/>
              </a:solidFill>
            </a:endParaRPr>
          </a:p>
          <a:p>
            <a:pPr indent="0" lvl="0" marL="457200" rtl="0" algn="l">
              <a:spcBef>
                <a:spcPts val="0"/>
              </a:spcBef>
              <a:spcAft>
                <a:spcPts val="0"/>
              </a:spcAft>
              <a:buNone/>
            </a:pPr>
            <a:r>
              <a:t/>
            </a:r>
            <a:endParaRPr sz="1000">
              <a:solidFill>
                <a:schemeClr val="lt1"/>
              </a:solidFill>
            </a:endParaRPr>
          </a:p>
          <a:p>
            <a:pPr indent="0" lvl="0" marL="0" rtl="0" algn="ctr">
              <a:spcBef>
                <a:spcPts val="0"/>
              </a:spcBef>
              <a:spcAft>
                <a:spcPts val="0"/>
              </a:spcAft>
              <a:buNone/>
            </a:pPr>
            <a:r>
              <a:t/>
            </a:r>
            <a:endParaRPr>
              <a:highlight>
                <a:schemeClr val="dk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62bdcf9d7c_0_29"/>
          <p:cNvSpPr/>
          <p:nvPr/>
        </p:nvSpPr>
        <p:spPr>
          <a:xfrm>
            <a:off x="428400" y="445025"/>
            <a:ext cx="4143600" cy="4064100"/>
          </a:xfrm>
          <a:prstGeom prst="roundRect">
            <a:avLst>
              <a:gd fmla="val 16667" name="adj"/>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2000">
                <a:solidFill>
                  <a:schemeClr val="dk2"/>
                </a:solidFill>
              </a:rPr>
              <a:t>Missing Value</a:t>
            </a:r>
            <a:endParaRPr sz="2000">
              <a:solidFill>
                <a:schemeClr val="dk2"/>
              </a:solidFill>
            </a:endParaRPr>
          </a:p>
          <a:p>
            <a:pPr indent="-177800" lvl="0" marL="44999" rtl="0" algn="l">
              <a:spcBef>
                <a:spcPts val="0"/>
              </a:spcBef>
              <a:spcAft>
                <a:spcPts val="0"/>
              </a:spcAft>
              <a:buSzPts val="1300"/>
              <a:buChar char="●"/>
            </a:pPr>
            <a:r>
              <a:rPr lang="id" sz="1300"/>
              <a:t>market_id </a:t>
            </a:r>
            <a:endParaRPr sz="1300"/>
          </a:p>
          <a:p>
            <a:pPr indent="44999" lvl="0" marL="0" rtl="0" algn="l">
              <a:spcBef>
                <a:spcPts val="0"/>
              </a:spcBef>
              <a:spcAft>
                <a:spcPts val="0"/>
              </a:spcAft>
              <a:buNone/>
            </a:pPr>
            <a:r>
              <a:rPr lang="id" sz="1300"/>
              <a:t>987 nan value</a:t>
            </a:r>
            <a:endParaRPr sz="1300"/>
          </a:p>
          <a:p>
            <a:pPr indent="-177800" lvl="0" marL="44999" rtl="0" algn="l">
              <a:spcBef>
                <a:spcPts val="0"/>
              </a:spcBef>
              <a:spcAft>
                <a:spcPts val="0"/>
              </a:spcAft>
              <a:buSzPts val="1300"/>
              <a:buChar char="●"/>
            </a:pPr>
            <a:r>
              <a:rPr lang="id" sz="1300"/>
              <a:t>store_primary_category </a:t>
            </a:r>
            <a:endParaRPr sz="1300"/>
          </a:p>
          <a:p>
            <a:pPr indent="0" lvl="0" marL="44999" rtl="0" algn="l">
              <a:spcBef>
                <a:spcPts val="0"/>
              </a:spcBef>
              <a:spcAft>
                <a:spcPts val="0"/>
              </a:spcAft>
              <a:buNone/>
            </a:pPr>
            <a:r>
              <a:rPr lang="id" sz="1300"/>
              <a:t>4760 nan value</a:t>
            </a:r>
            <a:endParaRPr sz="1300"/>
          </a:p>
          <a:p>
            <a:pPr indent="-177800" lvl="0" marL="44999" rtl="0" algn="l">
              <a:spcBef>
                <a:spcPts val="0"/>
              </a:spcBef>
              <a:spcAft>
                <a:spcPts val="0"/>
              </a:spcAft>
              <a:buSzPts val="1300"/>
              <a:buChar char="●"/>
            </a:pPr>
            <a:r>
              <a:rPr lang="id" sz="1300"/>
              <a:t>order_protocol</a:t>
            </a:r>
            <a:endParaRPr sz="1300"/>
          </a:p>
          <a:p>
            <a:pPr indent="0" lvl="0" marL="44999" rtl="0" algn="l">
              <a:spcBef>
                <a:spcPts val="0"/>
              </a:spcBef>
              <a:spcAft>
                <a:spcPts val="0"/>
              </a:spcAft>
              <a:buNone/>
            </a:pPr>
            <a:r>
              <a:rPr lang="id" sz="1300"/>
              <a:t>995 nan value</a:t>
            </a:r>
            <a:endParaRPr sz="1300"/>
          </a:p>
          <a:p>
            <a:pPr indent="-177800" lvl="0" marL="44999" rtl="0" algn="l">
              <a:spcBef>
                <a:spcPts val="0"/>
              </a:spcBef>
              <a:spcAft>
                <a:spcPts val="0"/>
              </a:spcAft>
              <a:buSzPts val="1300"/>
              <a:buChar char="●"/>
            </a:pPr>
            <a:r>
              <a:rPr lang="id" sz="1300"/>
              <a:t>total_onshift_dashers</a:t>
            </a:r>
            <a:endParaRPr sz="1300"/>
          </a:p>
          <a:p>
            <a:pPr indent="0" lvl="0" marL="44999" rtl="0" algn="l">
              <a:spcBef>
                <a:spcPts val="0"/>
              </a:spcBef>
              <a:spcAft>
                <a:spcPts val="0"/>
              </a:spcAft>
              <a:buNone/>
            </a:pPr>
            <a:r>
              <a:rPr lang="id" sz="1300"/>
              <a:t>16262 nan value</a:t>
            </a:r>
            <a:endParaRPr sz="1300"/>
          </a:p>
          <a:p>
            <a:pPr indent="-177800" lvl="0" marL="44999" rtl="0" algn="l">
              <a:spcBef>
                <a:spcPts val="0"/>
              </a:spcBef>
              <a:spcAft>
                <a:spcPts val="0"/>
              </a:spcAft>
              <a:buSzPts val="1300"/>
              <a:buChar char="●"/>
            </a:pPr>
            <a:r>
              <a:rPr lang="id" sz="1300"/>
              <a:t>total_busy_dashers</a:t>
            </a:r>
            <a:endParaRPr sz="1300"/>
          </a:p>
          <a:p>
            <a:pPr indent="0" lvl="0" marL="44999" rtl="0" algn="l">
              <a:spcBef>
                <a:spcPts val="0"/>
              </a:spcBef>
              <a:spcAft>
                <a:spcPts val="0"/>
              </a:spcAft>
              <a:buNone/>
            </a:pPr>
            <a:r>
              <a:rPr lang="id" sz="1300"/>
              <a:t>16262 nan value</a:t>
            </a:r>
            <a:endParaRPr sz="1300"/>
          </a:p>
          <a:p>
            <a:pPr indent="-177800" lvl="0" marL="44999" rtl="0" algn="l">
              <a:spcBef>
                <a:spcPts val="0"/>
              </a:spcBef>
              <a:spcAft>
                <a:spcPts val="0"/>
              </a:spcAft>
              <a:buSzPts val="1300"/>
              <a:buChar char="●"/>
            </a:pPr>
            <a:r>
              <a:rPr lang="id" sz="1300"/>
              <a:t>total_outstanding_orders</a:t>
            </a:r>
            <a:endParaRPr sz="1300"/>
          </a:p>
          <a:p>
            <a:pPr indent="0" lvl="0" marL="44999" rtl="0" algn="l">
              <a:spcBef>
                <a:spcPts val="0"/>
              </a:spcBef>
              <a:spcAft>
                <a:spcPts val="0"/>
              </a:spcAft>
              <a:buNone/>
            </a:pPr>
            <a:r>
              <a:rPr lang="id" sz="1300"/>
              <a:t>16262 nan value</a:t>
            </a:r>
            <a:endParaRPr sz="1300"/>
          </a:p>
          <a:p>
            <a:pPr indent="-177800" lvl="0" marL="44999" rtl="0" algn="l">
              <a:spcBef>
                <a:spcPts val="0"/>
              </a:spcBef>
              <a:spcAft>
                <a:spcPts val="0"/>
              </a:spcAft>
              <a:buSzPts val="1300"/>
              <a:buChar char="●"/>
            </a:pPr>
            <a:r>
              <a:rPr lang="id" sz="1300"/>
              <a:t>estimated_store_to_cunsomer_driving_duration</a:t>
            </a:r>
            <a:endParaRPr sz="1300"/>
          </a:p>
          <a:p>
            <a:pPr indent="0" lvl="0" marL="44999" rtl="0" algn="l">
              <a:spcBef>
                <a:spcPts val="0"/>
              </a:spcBef>
              <a:spcAft>
                <a:spcPts val="0"/>
              </a:spcAft>
              <a:buNone/>
            </a:pPr>
            <a:r>
              <a:rPr lang="id" sz="1300"/>
              <a:t>526 nan value</a:t>
            </a:r>
            <a:endParaRPr sz="1300"/>
          </a:p>
        </p:txBody>
      </p:sp>
      <p:sp>
        <p:nvSpPr>
          <p:cNvPr id="123" name="Google Shape;123;g262bdcf9d7c_0_29"/>
          <p:cNvSpPr/>
          <p:nvPr/>
        </p:nvSpPr>
        <p:spPr>
          <a:xfrm>
            <a:off x="4661675" y="485225"/>
            <a:ext cx="4221300" cy="4023900"/>
          </a:xfrm>
          <a:prstGeom prst="rect">
            <a:avLst/>
          </a:prstGeom>
          <a:gradFill>
            <a:gsLst>
              <a:gs pos="0">
                <a:srgbClr val="9EAFB8"/>
              </a:gs>
              <a:gs pos="100000">
                <a:srgbClr val="616D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2000"/>
              <a:t>D</a:t>
            </a:r>
            <a:r>
              <a:rPr lang="id" sz="2000"/>
              <a:t>ata Cleaning</a:t>
            </a:r>
            <a:endParaRPr sz="2000"/>
          </a:p>
          <a:p>
            <a:pPr indent="-317500" lvl="0" marL="457200" rtl="0" algn="l">
              <a:spcBef>
                <a:spcPts val="0"/>
              </a:spcBef>
              <a:spcAft>
                <a:spcPts val="0"/>
              </a:spcAft>
              <a:buSzPts val="1400"/>
              <a:buChar char="❖"/>
            </a:pPr>
            <a:r>
              <a:rPr lang="id"/>
              <a:t>All features with missing value are remove</a:t>
            </a:r>
            <a:endParaRPr/>
          </a:p>
          <a:p>
            <a:pPr indent="-317500" lvl="0" marL="457200" rtl="0" algn="l">
              <a:spcBef>
                <a:spcPts val="0"/>
              </a:spcBef>
              <a:spcAft>
                <a:spcPts val="0"/>
              </a:spcAft>
              <a:buSzPts val="1400"/>
              <a:buChar char="❖"/>
            </a:pPr>
            <a:r>
              <a:rPr lang="id"/>
              <a:t>After data cleaning process, value data from 197428 rows to 175777 rows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